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83" r:id="rId3"/>
    <p:sldId id="276" r:id="rId4"/>
    <p:sldId id="259" r:id="rId5"/>
    <p:sldId id="266" r:id="rId6"/>
    <p:sldId id="280" r:id="rId7"/>
    <p:sldId id="284" r:id="rId8"/>
    <p:sldId id="285" r:id="rId9"/>
    <p:sldId id="279" r:id="rId10"/>
    <p:sldId id="265" r:id="rId11"/>
    <p:sldId id="257" r:id="rId12"/>
    <p:sldId id="271" r:id="rId13"/>
    <p:sldId id="28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4660"/>
  </p:normalViewPr>
  <p:slideViewPr>
    <p:cSldViewPr snapToGrid="0">
      <p:cViewPr varScale="1">
        <p:scale>
          <a:sx n="108" d="100"/>
          <a:sy n="108"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3ADD9-C155-4389-AF6F-EA9214A364A6}"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C22DF-1235-4D7F-A98B-1A69CB97EC84}" type="slidenum">
              <a:rPr lang="en-US" smtClean="0"/>
              <a:t>‹#›</a:t>
            </a:fld>
            <a:endParaRPr lang="en-US"/>
          </a:p>
        </p:txBody>
      </p:sp>
    </p:spTree>
    <p:extLst>
      <p:ext uri="{BB962C8B-B14F-4D97-AF65-F5344CB8AC3E}">
        <p14:creationId xmlns:p14="http://schemas.microsoft.com/office/powerpoint/2010/main" val="308977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38094/jastt20310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38094/jastt20310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a:rPr>
              <a:t>Kniazev, K.; Guo, T.; </a:t>
            </a:r>
            <a:r>
              <a:rPr lang="en-US" sz="1800" dirty="0" err="1">
                <a:effectLst/>
                <a:latin typeface="Times New Roman" panose="02020603050405020304" pitchFamily="18" charset="0"/>
                <a:ea typeface="Aptos"/>
              </a:rPr>
              <a:t>Zhai</a:t>
            </a:r>
            <a:r>
              <a:rPr lang="en-US" sz="1800" dirty="0">
                <a:effectLst/>
                <a:latin typeface="Times New Roman" panose="02020603050405020304" pitchFamily="18" charset="0"/>
                <a:ea typeface="Aptos"/>
              </a:rPr>
              <a:t>, C.; </a:t>
            </a:r>
            <a:r>
              <a:rPr lang="en-US" sz="1800" i="1" dirty="0">
                <a:effectLst/>
                <a:latin typeface="Times New Roman" panose="02020603050405020304" pitchFamily="18" charset="0"/>
                <a:ea typeface="Aptos"/>
              </a:rPr>
              <a:t>et. al.</a:t>
            </a:r>
            <a:r>
              <a:rPr lang="en-US" sz="1800" dirty="0">
                <a:effectLst/>
                <a:latin typeface="Times New Roman" panose="02020603050405020304" pitchFamily="18" charset="0"/>
                <a:ea typeface="Aptos"/>
              </a:rPr>
              <a:t>; Single-molecule characterization of a bright and photostable deep-red fluorescent </a:t>
            </a:r>
            <a:r>
              <a:rPr lang="en-US" sz="1800" dirty="0" err="1">
                <a:effectLst/>
                <a:latin typeface="Times New Roman" panose="02020603050405020304" pitchFamily="18" charset="0"/>
                <a:ea typeface="Aptos"/>
              </a:rPr>
              <a:t>squaraine</a:t>
            </a:r>
            <a:r>
              <a:rPr lang="en-US" sz="1800" dirty="0">
                <a:effectLst/>
                <a:latin typeface="Times New Roman" panose="02020603050405020304" pitchFamily="18" charset="0"/>
                <a:ea typeface="Aptos"/>
              </a:rPr>
              <a:t>-figure-eight (SF8) dye. </a:t>
            </a:r>
            <a:r>
              <a:rPr lang="en-US" sz="1800" i="1" dirty="0">
                <a:effectLst/>
                <a:latin typeface="Times New Roman" panose="02020603050405020304" pitchFamily="18" charset="0"/>
                <a:ea typeface="Aptos"/>
              </a:rPr>
              <a:t>Dyes and Pigments</a:t>
            </a:r>
            <a:r>
              <a:rPr lang="en-US" sz="1800" dirty="0">
                <a:effectLst/>
                <a:latin typeface="Times New Roman" panose="02020603050405020304" pitchFamily="18" charset="0"/>
                <a:ea typeface="Aptos"/>
              </a:rPr>
              <a:t>. </a:t>
            </a:r>
            <a:r>
              <a:rPr lang="en-US" sz="1800" b="1" dirty="0">
                <a:effectLst/>
                <a:latin typeface="Times New Roman" panose="02020603050405020304" pitchFamily="18" charset="0"/>
                <a:ea typeface="Aptos"/>
              </a:rPr>
              <a:t>2023</a:t>
            </a:r>
            <a:r>
              <a:rPr lang="en-US" sz="1800" dirty="0">
                <a:effectLst/>
                <a:latin typeface="Times New Roman" panose="02020603050405020304" pitchFamily="18" charset="0"/>
                <a:ea typeface="Aptos"/>
              </a:rPr>
              <a:t>. 210. 111031.</a:t>
            </a:r>
            <a:endParaRPr lang="en-US" dirty="0"/>
          </a:p>
        </p:txBody>
      </p:sp>
      <p:sp>
        <p:nvSpPr>
          <p:cNvPr id="4" name="Slide Number Placeholder 3"/>
          <p:cNvSpPr>
            <a:spLocks noGrp="1"/>
          </p:cNvSpPr>
          <p:nvPr>
            <p:ph type="sldNum" sz="quarter" idx="5"/>
          </p:nvPr>
        </p:nvSpPr>
        <p:spPr/>
        <p:txBody>
          <a:bodyPr/>
          <a:lstStyle/>
          <a:p>
            <a:fld id="{9BFC22DF-1235-4D7F-A98B-1A69CB97EC84}" type="slidenum">
              <a:rPr lang="en-US" smtClean="0"/>
              <a:t>2</a:t>
            </a:fld>
            <a:endParaRPr lang="en-US"/>
          </a:p>
        </p:txBody>
      </p:sp>
    </p:spTree>
    <p:extLst>
      <p:ext uri="{BB962C8B-B14F-4D97-AF65-F5344CB8AC3E}">
        <p14:creationId xmlns:p14="http://schemas.microsoft.com/office/powerpoint/2010/main" val="64200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a:rPr>
              <a:t>Kniazev, K.; Guo, T.; </a:t>
            </a:r>
            <a:r>
              <a:rPr lang="en-US" sz="1800" dirty="0" err="1">
                <a:effectLst/>
                <a:latin typeface="Times New Roman" panose="02020603050405020304" pitchFamily="18" charset="0"/>
                <a:ea typeface="Aptos"/>
              </a:rPr>
              <a:t>Zhai</a:t>
            </a:r>
            <a:r>
              <a:rPr lang="en-US" sz="1800" dirty="0">
                <a:effectLst/>
                <a:latin typeface="Times New Roman" panose="02020603050405020304" pitchFamily="18" charset="0"/>
                <a:ea typeface="Aptos"/>
              </a:rPr>
              <a:t>, C.; </a:t>
            </a:r>
            <a:r>
              <a:rPr lang="en-US" sz="1800" i="1" dirty="0">
                <a:effectLst/>
                <a:latin typeface="Times New Roman" panose="02020603050405020304" pitchFamily="18" charset="0"/>
                <a:ea typeface="Aptos"/>
              </a:rPr>
              <a:t>et. al.</a:t>
            </a:r>
            <a:r>
              <a:rPr lang="en-US" sz="1800" dirty="0">
                <a:effectLst/>
                <a:latin typeface="Times New Roman" panose="02020603050405020304" pitchFamily="18" charset="0"/>
                <a:ea typeface="Aptos"/>
              </a:rPr>
              <a:t>; Single-molecule characterization of a bright and photostable deep-red fluorescent </a:t>
            </a:r>
            <a:r>
              <a:rPr lang="en-US" sz="1800" dirty="0" err="1">
                <a:effectLst/>
                <a:latin typeface="Times New Roman" panose="02020603050405020304" pitchFamily="18" charset="0"/>
                <a:ea typeface="Aptos"/>
              </a:rPr>
              <a:t>squaraine</a:t>
            </a:r>
            <a:r>
              <a:rPr lang="en-US" sz="1800" dirty="0">
                <a:effectLst/>
                <a:latin typeface="Times New Roman" panose="02020603050405020304" pitchFamily="18" charset="0"/>
                <a:ea typeface="Aptos"/>
              </a:rPr>
              <a:t>-figure-eight (SF8) dye. </a:t>
            </a:r>
            <a:r>
              <a:rPr lang="en-US" sz="1800" i="1" dirty="0">
                <a:effectLst/>
                <a:latin typeface="Times New Roman" panose="02020603050405020304" pitchFamily="18" charset="0"/>
                <a:ea typeface="Aptos"/>
              </a:rPr>
              <a:t>Dyes and Pigments</a:t>
            </a:r>
            <a:r>
              <a:rPr lang="en-US" sz="1800" dirty="0">
                <a:effectLst/>
                <a:latin typeface="Times New Roman" panose="02020603050405020304" pitchFamily="18" charset="0"/>
                <a:ea typeface="Aptos"/>
              </a:rPr>
              <a:t>. </a:t>
            </a:r>
            <a:r>
              <a:rPr lang="en-US" sz="1800" b="1" dirty="0">
                <a:effectLst/>
                <a:latin typeface="Times New Roman" panose="02020603050405020304" pitchFamily="18" charset="0"/>
                <a:ea typeface="Aptos"/>
              </a:rPr>
              <a:t>2023</a:t>
            </a:r>
            <a:r>
              <a:rPr lang="en-US" sz="1800" dirty="0">
                <a:effectLst/>
                <a:latin typeface="Times New Roman" panose="02020603050405020304" pitchFamily="18" charset="0"/>
                <a:ea typeface="Aptos"/>
              </a:rPr>
              <a:t>. 210. 111031.</a:t>
            </a:r>
            <a:endParaRPr lang="en-US" dirty="0"/>
          </a:p>
        </p:txBody>
      </p:sp>
      <p:sp>
        <p:nvSpPr>
          <p:cNvPr id="4" name="Slide Number Placeholder 3"/>
          <p:cNvSpPr>
            <a:spLocks noGrp="1"/>
          </p:cNvSpPr>
          <p:nvPr>
            <p:ph type="sldNum" sz="quarter" idx="5"/>
          </p:nvPr>
        </p:nvSpPr>
        <p:spPr/>
        <p:txBody>
          <a:bodyPr/>
          <a:lstStyle/>
          <a:p>
            <a:fld id="{9BFC22DF-1235-4D7F-A98B-1A69CB97EC84}" type="slidenum">
              <a:rPr lang="en-US" smtClean="0"/>
              <a:t>3</a:t>
            </a:fld>
            <a:endParaRPr lang="en-US"/>
          </a:p>
        </p:txBody>
      </p:sp>
    </p:spTree>
    <p:extLst>
      <p:ext uri="{BB962C8B-B14F-4D97-AF65-F5344CB8AC3E}">
        <p14:creationId xmlns:p14="http://schemas.microsoft.com/office/powerpoint/2010/main" val="362086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a:rPr>
              <a:t>Kniazev, K.; Guo, T.; </a:t>
            </a:r>
            <a:r>
              <a:rPr lang="en-US" sz="1800" dirty="0" err="1">
                <a:effectLst/>
                <a:latin typeface="Times New Roman" panose="02020603050405020304" pitchFamily="18" charset="0"/>
                <a:ea typeface="Aptos"/>
              </a:rPr>
              <a:t>Zhai</a:t>
            </a:r>
            <a:r>
              <a:rPr lang="en-US" sz="1800" dirty="0">
                <a:effectLst/>
                <a:latin typeface="Times New Roman" panose="02020603050405020304" pitchFamily="18" charset="0"/>
                <a:ea typeface="Aptos"/>
              </a:rPr>
              <a:t>, C.; </a:t>
            </a:r>
            <a:r>
              <a:rPr lang="en-US" sz="1800" i="1" dirty="0">
                <a:effectLst/>
                <a:latin typeface="Times New Roman" panose="02020603050405020304" pitchFamily="18" charset="0"/>
                <a:ea typeface="Aptos"/>
              </a:rPr>
              <a:t>et. al.</a:t>
            </a:r>
            <a:r>
              <a:rPr lang="en-US" sz="1800" dirty="0">
                <a:effectLst/>
                <a:latin typeface="Times New Roman" panose="02020603050405020304" pitchFamily="18" charset="0"/>
                <a:ea typeface="Aptos"/>
              </a:rPr>
              <a:t>; Single-molecule characterization of a bright and photostable deep-red fluorescent </a:t>
            </a:r>
            <a:r>
              <a:rPr lang="en-US" sz="1800" dirty="0" err="1">
                <a:effectLst/>
                <a:latin typeface="Times New Roman" panose="02020603050405020304" pitchFamily="18" charset="0"/>
                <a:ea typeface="Aptos"/>
              </a:rPr>
              <a:t>squaraine</a:t>
            </a:r>
            <a:r>
              <a:rPr lang="en-US" sz="1800" dirty="0">
                <a:effectLst/>
                <a:latin typeface="Times New Roman" panose="02020603050405020304" pitchFamily="18" charset="0"/>
                <a:ea typeface="Aptos"/>
              </a:rPr>
              <a:t>-figure-eight (SF8) dye. </a:t>
            </a:r>
            <a:r>
              <a:rPr lang="en-US" sz="1800" i="1" dirty="0">
                <a:effectLst/>
                <a:latin typeface="Times New Roman" panose="02020603050405020304" pitchFamily="18" charset="0"/>
                <a:ea typeface="Aptos"/>
              </a:rPr>
              <a:t>Dyes and Pigments</a:t>
            </a:r>
            <a:r>
              <a:rPr lang="en-US" sz="1800" dirty="0">
                <a:effectLst/>
                <a:latin typeface="Times New Roman" panose="02020603050405020304" pitchFamily="18" charset="0"/>
                <a:ea typeface="Aptos"/>
              </a:rPr>
              <a:t>. </a:t>
            </a:r>
            <a:r>
              <a:rPr lang="en-US" sz="1800" b="1" dirty="0">
                <a:effectLst/>
                <a:latin typeface="Times New Roman" panose="02020603050405020304" pitchFamily="18" charset="0"/>
                <a:ea typeface="Aptos"/>
              </a:rPr>
              <a:t>2023</a:t>
            </a:r>
            <a:r>
              <a:rPr lang="en-US" sz="1800" dirty="0">
                <a:effectLst/>
                <a:latin typeface="Times New Roman" panose="02020603050405020304" pitchFamily="18" charset="0"/>
                <a:ea typeface="Aptos"/>
              </a:rPr>
              <a:t>. 210. 111031.</a:t>
            </a:r>
          </a:p>
          <a:p>
            <a:r>
              <a:rPr lang="en-US" b="0" i="0" dirty="0">
                <a:effectLst/>
                <a:latin typeface="Alegreya"/>
              </a:rPr>
              <a:t>“Modeling and the main stages of spin coating process: A review”, </a:t>
            </a:r>
            <a:r>
              <a:rPr lang="en-US" b="0" i="1" dirty="0">
                <a:effectLst/>
                <a:latin typeface="Alegreya"/>
              </a:rPr>
              <a:t>JASTT</a:t>
            </a:r>
            <a:r>
              <a:rPr lang="en-US" b="0" i="0" dirty="0">
                <a:effectLst/>
                <a:latin typeface="Alegreya"/>
              </a:rPr>
              <a:t>, vol. 2, no. 02, pp. 119–123, Aug. 2021, </a:t>
            </a:r>
            <a:r>
              <a:rPr lang="en-US" b="0" i="0" dirty="0" err="1">
                <a:effectLst/>
                <a:latin typeface="Alegreya"/>
              </a:rPr>
              <a:t>doi</a:t>
            </a:r>
            <a:r>
              <a:rPr lang="en-US" b="0" i="0" dirty="0">
                <a:effectLst/>
                <a:latin typeface="Alegreya"/>
              </a:rPr>
              <a:t>: </a:t>
            </a:r>
            <a:r>
              <a:rPr lang="en-US" b="0" i="0" u="sng" dirty="0">
                <a:effectLst/>
                <a:latin typeface="Alegreya"/>
                <a:hlinkClick r:id="rId3"/>
              </a:rPr>
              <a:t>10.38094/jastt203109</a:t>
            </a:r>
            <a:r>
              <a:rPr lang="en-US" b="0" i="0" dirty="0">
                <a:effectLst/>
                <a:latin typeface="Alegreya"/>
              </a:rPr>
              <a:t>.</a:t>
            </a:r>
            <a:endParaRPr lang="en-US" dirty="0"/>
          </a:p>
        </p:txBody>
      </p:sp>
      <p:sp>
        <p:nvSpPr>
          <p:cNvPr id="4" name="Slide Number Placeholder 3"/>
          <p:cNvSpPr>
            <a:spLocks noGrp="1"/>
          </p:cNvSpPr>
          <p:nvPr>
            <p:ph type="sldNum" sz="quarter" idx="5"/>
          </p:nvPr>
        </p:nvSpPr>
        <p:spPr/>
        <p:txBody>
          <a:bodyPr/>
          <a:lstStyle/>
          <a:p>
            <a:fld id="{9BFC22DF-1235-4D7F-A98B-1A69CB97EC84}" type="slidenum">
              <a:rPr lang="en-US" smtClean="0"/>
              <a:t>4</a:t>
            </a:fld>
            <a:endParaRPr lang="en-US"/>
          </a:p>
        </p:txBody>
      </p:sp>
    </p:spTree>
    <p:extLst>
      <p:ext uri="{BB962C8B-B14F-4D97-AF65-F5344CB8AC3E}">
        <p14:creationId xmlns:p14="http://schemas.microsoft.com/office/powerpoint/2010/main" val="404342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a:rPr>
              <a:t>Kniazev, K.; Guo, T.; </a:t>
            </a:r>
            <a:r>
              <a:rPr lang="en-US" sz="1800" dirty="0" err="1">
                <a:effectLst/>
                <a:latin typeface="Times New Roman" panose="02020603050405020304" pitchFamily="18" charset="0"/>
                <a:ea typeface="Aptos"/>
              </a:rPr>
              <a:t>Zhai</a:t>
            </a:r>
            <a:r>
              <a:rPr lang="en-US" sz="1800" dirty="0">
                <a:effectLst/>
                <a:latin typeface="Times New Roman" panose="02020603050405020304" pitchFamily="18" charset="0"/>
                <a:ea typeface="Aptos"/>
              </a:rPr>
              <a:t>, C.; </a:t>
            </a:r>
            <a:r>
              <a:rPr lang="en-US" sz="1800" i="1" dirty="0">
                <a:effectLst/>
                <a:latin typeface="Times New Roman" panose="02020603050405020304" pitchFamily="18" charset="0"/>
                <a:ea typeface="Aptos"/>
              </a:rPr>
              <a:t>et. al.</a:t>
            </a:r>
            <a:r>
              <a:rPr lang="en-US" sz="1800" dirty="0">
                <a:effectLst/>
                <a:latin typeface="Times New Roman" panose="02020603050405020304" pitchFamily="18" charset="0"/>
                <a:ea typeface="Aptos"/>
              </a:rPr>
              <a:t>; Single-molecule characterization of a bright and photostable deep-red fluorescent </a:t>
            </a:r>
            <a:r>
              <a:rPr lang="en-US" sz="1800" dirty="0" err="1">
                <a:effectLst/>
                <a:latin typeface="Times New Roman" panose="02020603050405020304" pitchFamily="18" charset="0"/>
                <a:ea typeface="Aptos"/>
              </a:rPr>
              <a:t>squaraine</a:t>
            </a:r>
            <a:r>
              <a:rPr lang="en-US" sz="1800" dirty="0">
                <a:effectLst/>
                <a:latin typeface="Times New Roman" panose="02020603050405020304" pitchFamily="18" charset="0"/>
                <a:ea typeface="Aptos"/>
              </a:rPr>
              <a:t>-figure-eight (SF8) dye. </a:t>
            </a:r>
            <a:r>
              <a:rPr lang="en-US" sz="1800" i="1" dirty="0">
                <a:effectLst/>
                <a:latin typeface="Times New Roman" panose="02020603050405020304" pitchFamily="18" charset="0"/>
                <a:ea typeface="Aptos"/>
              </a:rPr>
              <a:t>Dyes and Pigments</a:t>
            </a:r>
            <a:r>
              <a:rPr lang="en-US" sz="1800" dirty="0">
                <a:effectLst/>
                <a:latin typeface="Times New Roman" panose="02020603050405020304" pitchFamily="18" charset="0"/>
                <a:ea typeface="Aptos"/>
              </a:rPr>
              <a:t>. </a:t>
            </a:r>
            <a:r>
              <a:rPr lang="en-US" sz="1800" b="1" dirty="0">
                <a:effectLst/>
                <a:latin typeface="Times New Roman" panose="02020603050405020304" pitchFamily="18" charset="0"/>
                <a:ea typeface="Aptos"/>
              </a:rPr>
              <a:t>2023</a:t>
            </a:r>
            <a:r>
              <a:rPr lang="en-US" sz="1800" dirty="0">
                <a:effectLst/>
                <a:latin typeface="Times New Roman" panose="02020603050405020304" pitchFamily="18" charset="0"/>
                <a:ea typeface="Aptos"/>
              </a:rPr>
              <a:t>. 210. 111031.</a:t>
            </a:r>
          </a:p>
          <a:p>
            <a:r>
              <a:rPr lang="en-US" b="0" i="0" dirty="0">
                <a:effectLst/>
                <a:latin typeface="Alegreya"/>
              </a:rPr>
              <a:t>“Modeling and the main stages of spin coating process: A review”, </a:t>
            </a:r>
            <a:r>
              <a:rPr lang="en-US" b="0" i="1" dirty="0">
                <a:effectLst/>
                <a:latin typeface="Alegreya"/>
              </a:rPr>
              <a:t>JASTT</a:t>
            </a:r>
            <a:r>
              <a:rPr lang="en-US" b="0" i="0" dirty="0">
                <a:effectLst/>
                <a:latin typeface="Alegreya"/>
              </a:rPr>
              <a:t>, vol. 2, no. 02, pp. 119–123, Aug. 2021, </a:t>
            </a:r>
            <a:r>
              <a:rPr lang="en-US" b="0" i="0" dirty="0" err="1">
                <a:effectLst/>
                <a:latin typeface="Alegreya"/>
              </a:rPr>
              <a:t>doi</a:t>
            </a:r>
            <a:r>
              <a:rPr lang="en-US" b="0" i="0" dirty="0">
                <a:effectLst/>
                <a:latin typeface="Alegreya"/>
              </a:rPr>
              <a:t>: </a:t>
            </a:r>
            <a:r>
              <a:rPr lang="en-US" b="0" i="0" u="sng" dirty="0">
                <a:effectLst/>
                <a:latin typeface="Alegreya"/>
                <a:hlinkClick r:id="rId3"/>
              </a:rPr>
              <a:t>10.38094/jastt203109</a:t>
            </a:r>
            <a:r>
              <a:rPr lang="en-US" b="0" i="0" dirty="0">
                <a:effectLst/>
                <a:latin typeface="Alegreya"/>
              </a:rPr>
              <a:t>.</a:t>
            </a:r>
            <a:endParaRPr lang="en-US" dirty="0"/>
          </a:p>
        </p:txBody>
      </p:sp>
      <p:sp>
        <p:nvSpPr>
          <p:cNvPr id="4" name="Slide Number Placeholder 3"/>
          <p:cNvSpPr>
            <a:spLocks noGrp="1"/>
          </p:cNvSpPr>
          <p:nvPr>
            <p:ph type="sldNum" sz="quarter" idx="5"/>
          </p:nvPr>
        </p:nvSpPr>
        <p:spPr/>
        <p:txBody>
          <a:bodyPr/>
          <a:lstStyle/>
          <a:p>
            <a:fld id="{9BFC22DF-1235-4D7F-A98B-1A69CB97EC84}" type="slidenum">
              <a:rPr lang="en-US" smtClean="0"/>
              <a:t>9</a:t>
            </a:fld>
            <a:endParaRPr lang="en-US"/>
          </a:p>
        </p:txBody>
      </p:sp>
    </p:spTree>
    <p:extLst>
      <p:ext uri="{BB962C8B-B14F-4D97-AF65-F5344CB8AC3E}">
        <p14:creationId xmlns:p14="http://schemas.microsoft.com/office/powerpoint/2010/main" val="107188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SF8: 112</a:t>
            </a:r>
          </a:p>
          <a:p>
            <a:r>
              <a:rPr lang="en-US" dirty="0"/>
              <a:t>Cy5: 110,115</a:t>
            </a:r>
          </a:p>
        </p:txBody>
      </p:sp>
      <p:sp>
        <p:nvSpPr>
          <p:cNvPr id="4" name="Slide Number Placeholder 3"/>
          <p:cNvSpPr>
            <a:spLocks noGrp="1"/>
          </p:cNvSpPr>
          <p:nvPr>
            <p:ph type="sldNum" sz="quarter" idx="5"/>
          </p:nvPr>
        </p:nvSpPr>
        <p:spPr/>
        <p:txBody>
          <a:bodyPr/>
          <a:lstStyle/>
          <a:p>
            <a:fld id="{9BFC22DF-1235-4D7F-A98B-1A69CB97EC84}" type="slidenum">
              <a:rPr lang="en-US" smtClean="0"/>
              <a:t>11</a:t>
            </a:fld>
            <a:endParaRPr lang="en-US"/>
          </a:p>
        </p:txBody>
      </p:sp>
    </p:spTree>
    <p:extLst>
      <p:ext uri="{BB962C8B-B14F-4D97-AF65-F5344CB8AC3E}">
        <p14:creationId xmlns:p14="http://schemas.microsoft.com/office/powerpoint/2010/main" val="5058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7F66-955A-4BB0-B05E-5AD91A73B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8105F8-30AD-44EA-B3E0-7DAA84EFF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4ED08-0B34-413E-A59E-24D5EF26B31E}"/>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FB1FF807-6699-42C7-90BC-CBF271CA0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039DC-B3AA-4249-9B54-304C89F693BA}"/>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350422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82A5-A1CF-475D-9810-BD0941EEE5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42001E-40B4-4696-91B9-7DA86CBA32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088AD-BBC9-4CBF-90DD-467E9507E68B}"/>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27165616-AC75-48A8-B57F-B87EC0B0C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AB2F0-FBA7-441F-9E5D-51879EB5242C}"/>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207433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F16E0-BBF8-46F0-85E1-C8D2F17E19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24C4F1-1EDE-41B8-AE53-A0DBFEC24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C15B4-5C99-47F9-AEF8-456721B720AA}"/>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97EA217F-4149-4BDC-B11D-CF9851B7F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A33C6-6250-46F3-98D5-575A3F256E2A}"/>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154483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EEEA-C409-405E-B312-60FAD7A46F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4A698-E7FE-4654-81DE-6470FF62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E3E53-865F-4115-B64A-25CA6643D490}"/>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0A3EB720-0131-4B1D-82CC-DA15064F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2EA7A-A80B-4138-A9F5-961F74681BEB}"/>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2291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09F0-B71E-4E78-87F5-B83FD8D31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E9B7F8-4E95-48A5-8AED-50E2EB6A35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91B807-EBEA-4A21-AAA0-6ED7524592A3}"/>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27385A73-41A5-4C8F-9DD2-5DAB8BA29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74562-720C-493E-B39D-E42FEEE0048A}"/>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99019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8B51-8CB7-49FC-B3EF-D13934E1D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28666-FBC7-4EFF-A6CE-DFE21C98CF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E61A3E-DC73-49BA-81A3-EE3953DBAF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9C312-4BFD-4BC1-B8E9-0E15614A3785}"/>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6" name="Footer Placeholder 5">
            <a:extLst>
              <a:ext uri="{FF2B5EF4-FFF2-40B4-BE49-F238E27FC236}">
                <a16:creationId xmlns:a16="http://schemas.microsoft.com/office/drawing/2014/main" id="{92FD996D-1E41-441C-BB26-DE007801F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7F436-11C9-463A-9CFB-C082BC88B0CB}"/>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205594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F3D6-7D03-43E7-86BA-E8B8A65854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50914A-41DE-4E52-8C87-F6325425C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F91176-49D3-4D22-9299-85768368BF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CF7AB8-3059-4EFE-A25A-F641C5EEB8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8ED1D2-9B46-4134-82AF-861EDC4C4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E1528-732E-4421-BE5C-5E635AD52C24}"/>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8" name="Footer Placeholder 7">
            <a:extLst>
              <a:ext uri="{FF2B5EF4-FFF2-40B4-BE49-F238E27FC236}">
                <a16:creationId xmlns:a16="http://schemas.microsoft.com/office/drawing/2014/main" id="{9418361F-3D70-4FCF-8734-3768C79172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D848F-54E8-44A3-A686-937B859440C7}"/>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1187565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F56C-84AB-458E-97AC-19D592DB03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C409A-CFD1-4F50-80C9-168FC0C5C8CD}"/>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4" name="Footer Placeholder 3">
            <a:extLst>
              <a:ext uri="{FF2B5EF4-FFF2-40B4-BE49-F238E27FC236}">
                <a16:creationId xmlns:a16="http://schemas.microsoft.com/office/drawing/2014/main" id="{2E86843F-4AB8-4D82-B4B2-01D2E29834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608C1-8FE3-4100-B2D6-8573F4977954}"/>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426415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21FC7-75DA-4DEC-B9B0-E2DAB32CCC01}"/>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3" name="Footer Placeholder 2">
            <a:extLst>
              <a:ext uri="{FF2B5EF4-FFF2-40B4-BE49-F238E27FC236}">
                <a16:creationId xmlns:a16="http://schemas.microsoft.com/office/drawing/2014/main" id="{AF09C5E0-CCCB-4DED-B895-E9F3F8979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93DB1E-8FE4-40AB-819C-87830001B540}"/>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234354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57FD-2BE2-4485-9980-D9A1A6C1D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77F3C6-F859-494E-A9D7-CF6811DEB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B030D0-6881-4268-887A-500F94DA6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20A9E-82E5-45DA-A79A-E1659D0EBB6F}"/>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6" name="Footer Placeholder 5">
            <a:extLst>
              <a:ext uri="{FF2B5EF4-FFF2-40B4-BE49-F238E27FC236}">
                <a16:creationId xmlns:a16="http://schemas.microsoft.com/office/drawing/2014/main" id="{753D214D-5948-47D5-852F-460B9B0D2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DB996-0C5F-47A3-83F9-F1504E97CC1D}"/>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191852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48B8-CE6D-4255-8D02-65E1004BE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D18C3A-D28A-456D-8A0D-07A4FB7362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15E68B-6ECB-4FBA-B3B0-093F34D98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460CB-92FF-444A-92A2-182350365382}"/>
              </a:ext>
            </a:extLst>
          </p:cNvPr>
          <p:cNvSpPr>
            <a:spLocks noGrp="1"/>
          </p:cNvSpPr>
          <p:nvPr>
            <p:ph type="dt" sz="half" idx="10"/>
          </p:nvPr>
        </p:nvSpPr>
        <p:spPr/>
        <p:txBody>
          <a:bodyPr/>
          <a:lstStyle/>
          <a:p>
            <a:fld id="{5CEF10C3-FA71-4383-B2C1-CF67A7CF06C0}" type="datetimeFigureOut">
              <a:rPr lang="en-US" smtClean="0"/>
              <a:t>9/6/2024</a:t>
            </a:fld>
            <a:endParaRPr lang="en-US"/>
          </a:p>
        </p:txBody>
      </p:sp>
      <p:sp>
        <p:nvSpPr>
          <p:cNvPr id="6" name="Footer Placeholder 5">
            <a:extLst>
              <a:ext uri="{FF2B5EF4-FFF2-40B4-BE49-F238E27FC236}">
                <a16:creationId xmlns:a16="http://schemas.microsoft.com/office/drawing/2014/main" id="{6352ED9A-3686-4715-BDA0-491A94BC0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517A3-D724-4030-81EF-92474975B1FF}"/>
              </a:ext>
            </a:extLst>
          </p:cNvPr>
          <p:cNvSpPr>
            <a:spLocks noGrp="1"/>
          </p:cNvSpPr>
          <p:nvPr>
            <p:ph type="sldNum" sz="quarter" idx="12"/>
          </p:nvPr>
        </p:nvSpPr>
        <p:spPr/>
        <p:txBody>
          <a:bodyPr/>
          <a:lstStyle/>
          <a:p>
            <a:fld id="{99E32DBE-81E2-4B59-8507-4614689B5222}" type="slidenum">
              <a:rPr lang="en-US" smtClean="0"/>
              <a:t>‹#›</a:t>
            </a:fld>
            <a:endParaRPr lang="en-US"/>
          </a:p>
        </p:txBody>
      </p:sp>
    </p:spTree>
    <p:extLst>
      <p:ext uri="{BB962C8B-B14F-4D97-AF65-F5344CB8AC3E}">
        <p14:creationId xmlns:p14="http://schemas.microsoft.com/office/powerpoint/2010/main" val="122482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56368-1190-4240-851B-1A557918F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26AD06-4518-4D30-AB2E-F88611EE0F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4B99B-AB19-4AD7-970A-C1C1FBE82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F10C3-FA71-4383-B2C1-CF67A7CF06C0}" type="datetimeFigureOut">
              <a:rPr lang="en-US" smtClean="0"/>
              <a:t>9/6/2024</a:t>
            </a:fld>
            <a:endParaRPr lang="en-US"/>
          </a:p>
        </p:txBody>
      </p:sp>
      <p:sp>
        <p:nvSpPr>
          <p:cNvPr id="5" name="Footer Placeholder 4">
            <a:extLst>
              <a:ext uri="{FF2B5EF4-FFF2-40B4-BE49-F238E27FC236}">
                <a16:creationId xmlns:a16="http://schemas.microsoft.com/office/drawing/2014/main" id="{A8B88E3E-4A20-4F78-B93B-1DE11BF6CF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CA24D7-D6AB-4120-AF6B-FE02707A52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32DBE-81E2-4B59-8507-4614689B5222}" type="slidenum">
              <a:rPr lang="en-US" smtClean="0"/>
              <a:t>‹#›</a:t>
            </a:fld>
            <a:endParaRPr lang="en-US"/>
          </a:p>
        </p:txBody>
      </p:sp>
    </p:spTree>
    <p:extLst>
      <p:ext uri="{BB962C8B-B14F-4D97-AF65-F5344CB8AC3E}">
        <p14:creationId xmlns:p14="http://schemas.microsoft.com/office/powerpoint/2010/main" val="668550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0C3137-9307-4303-BAF8-4764DC0C918A}"/>
              </a:ext>
            </a:extLst>
          </p:cNvPr>
          <p:cNvSpPr>
            <a:spLocks noGrp="1"/>
          </p:cNvSpPr>
          <p:nvPr>
            <p:ph type="ctrTitle"/>
          </p:nvPr>
        </p:nvSpPr>
        <p:spPr>
          <a:xfrm>
            <a:off x="1524000" y="1122363"/>
            <a:ext cx="9144000" cy="2387600"/>
          </a:xfrm>
        </p:spPr>
        <p:txBody>
          <a:bodyPr>
            <a:normAutofit fontScale="90000"/>
          </a:bodyPr>
          <a:lstStyle/>
          <a:p>
            <a:r>
              <a:rPr lang="en-US" dirty="0"/>
              <a:t>Blinking-Based Multiplexing Imaging Using </a:t>
            </a:r>
            <a:r>
              <a:rPr lang="en-US" dirty="0" err="1"/>
              <a:t>Squaraine</a:t>
            </a:r>
            <a:r>
              <a:rPr lang="en-US" dirty="0"/>
              <a:t> Dyes</a:t>
            </a:r>
          </a:p>
        </p:txBody>
      </p:sp>
      <p:sp>
        <p:nvSpPr>
          <p:cNvPr id="5" name="Subtitle 2">
            <a:extLst>
              <a:ext uri="{FF2B5EF4-FFF2-40B4-BE49-F238E27FC236}">
                <a16:creationId xmlns:a16="http://schemas.microsoft.com/office/drawing/2014/main" id="{8AB71492-EDB7-4E0D-9213-D838CE78E6C6}"/>
              </a:ext>
            </a:extLst>
          </p:cNvPr>
          <p:cNvSpPr>
            <a:spLocks noGrp="1"/>
          </p:cNvSpPr>
          <p:nvPr>
            <p:ph type="subTitle" idx="1"/>
          </p:nvPr>
        </p:nvSpPr>
        <p:spPr>
          <a:xfrm>
            <a:off x="1524000" y="3602038"/>
            <a:ext cx="9144000" cy="1655762"/>
          </a:xfrm>
        </p:spPr>
        <p:txBody>
          <a:bodyPr/>
          <a:lstStyle/>
          <a:p>
            <a:r>
              <a:rPr lang="en-US" dirty="0"/>
              <a:t>September 6</a:t>
            </a:r>
          </a:p>
          <a:p>
            <a:r>
              <a:rPr lang="en-US" dirty="0"/>
              <a:t>Kirill Kniazev</a:t>
            </a:r>
          </a:p>
        </p:txBody>
      </p:sp>
      <p:sp>
        <p:nvSpPr>
          <p:cNvPr id="6" name="Slide Number Placeholder 3">
            <a:extLst>
              <a:ext uri="{FF2B5EF4-FFF2-40B4-BE49-F238E27FC236}">
                <a16:creationId xmlns:a16="http://schemas.microsoft.com/office/drawing/2014/main" id="{59327C7D-6B41-4548-8395-1F9A1DDC3F3F}"/>
              </a:ext>
            </a:extLst>
          </p:cNvPr>
          <p:cNvSpPr>
            <a:spLocks noGrp="1"/>
          </p:cNvSpPr>
          <p:nvPr>
            <p:ph type="sldNum" sz="quarter" idx="12"/>
          </p:nvPr>
        </p:nvSpPr>
        <p:spPr>
          <a:xfrm>
            <a:off x="8610600" y="6356350"/>
            <a:ext cx="2743200" cy="365125"/>
          </a:xfrm>
        </p:spPr>
        <p:txBody>
          <a:bodyPr/>
          <a:lstStyle/>
          <a:p>
            <a:fld id="{FCA9B82D-14BA-4FC7-9641-FCE2E9EB28AE}" type="slidenum">
              <a:rPr lang="en-US" smtClean="0"/>
              <a:t>1</a:t>
            </a:fld>
            <a:endParaRPr lang="en-US"/>
          </a:p>
        </p:txBody>
      </p:sp>
    </p:spTree>
    <p:extLst>
      <p:ext uri="{BB962C8B-B14F-4D97-AF65-F5344CB8AC3E}">
        <p14:creationId xmlns:p14="http://schemas.microsoft.com/office/powerpoint/2010/main" val="16318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030146" cy="1325563"/>
          </a:xfrm>
        </p:spPr>
        <p:txBody>
          <a:bodyPr/>
          <a:lstStyle/>
          <a:p>
            <a:r>
              <a:rPr lang="en-US" dirty="0"/>
              <a:t>Current results – Dyes Characteristics</a:t>
            </a:r>
            <a:endParaRPr lang="en-US" baseline="30000" dirty="0"/>
          </a:p>
        </p:txBody>
      </p:sp>
      <p:sp>
        <p:nvSpPr>
          <p:cNvPr id="4" name="TextBox 3">
            <a:extLst>
              <a:ext uri="{FF2B5EF4-FFF2-40B4-BE49-F238E27FC236}">
                <a16:creationId xmlns:a16="http://schemas.microsoft.com/office/drawing/2014/main" id="{EB0457C9-72C7-C5FD-DE55-DD2FEBCF9261}"/>
              </a:ext>
            </a:extLst>
          </p:cNvPr>
          <p:cNvSpPr txBox="1"/>
          <p:nvPr/>
        </p:nvSpPr>
        <p:spPr>
          <a:xfrm rot="16200000">
            <a:off x="147260" y="4540874"/>
            <a:ext cx="1381878" cy="369332"/>
          </a:xfrm>
          <a:prstGeom prst="rect">
            <a:avLst/>
          </a:prstGeom>
          <a:noFill/>
        </p:spPr>
        <p:txBody>
          <a:bodyPr wrap="square" rtlCol="0">
            <a:spAutoFit/>
          </a:bodyPr>
          <a:lstStyle/>
          <a:p>
            <a:pPr algn="ctr"/>
            <a:r>
              <a:rPr lang="en-US" dirty="0"/>
              <a:t>Cy5</a:t>
            </a:r>
            <a:endParaRPr lang="en-US" baseline="30000" dirty="0"/>
          </a:p>
        </p:txBody>
      </p:sp>
      <p:pic>
        <p:nvPicPr>
          <p:cNvPr id="20" name="Picture 19" descr="A purple and black background&#10;&#10;Description automatically generated with medium confidence">
            <a:extLst>
              <a:ext uri="{FF2B5EF4-FFF2-40B4-BE49-F238E27FC236}">
                <a16:creationId xmlns:a16="http://schemas.microsoft.com/office/drawing/2014/main" id="{65B514C1-7192-719C-22DE-2843C448B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312" y="3627133"/>
            <a:ext cx="2196814" cy="2196814"/>
          </a:xfrm>
          <a:prstGeom prst="rect">
            <a:avLst/>
          </a:prstGeom>
        </p:spPr>
      </p:pic>
      <p:pic>
        <p:nvPicPr>
          <p:cNvPr id="19" name="Picture 18" descr="Purple lights in the sky&#10;&#10;Description automatically generated">
            <a:extLst>
              <a:ext uri="{FF2B5EF4-FFF2-40B4-BE49-F238E27FC236}">
                <a16:creationId xmlns:a16="http://schemas.microsoft.com/office/drawing/2014/main" id="{8339FD68-D77C-4B92-AC4B-E328EF606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312" y="1336697"/>
            <a:ext cx="2196814" cy="2196814"/>
          </a:xfrm>
          <a:prstGeom prst="rect">
            <a:avLst/>
          </a:prstGeom>
        </p:spPr>
      </p:pic>
      <p:sp>
        <p:nvSpPr>
          <p:cNvPr id="21" name="TextBox 20">
            <a:extLst>
              <a:ext uri="{FF2B5EF4-FFF2-40B4-BE49-F238E27FC236}">
                <a16:creationId xmlns:a16="http://schemas.microsoft.com/office/drawing/2014/main" id="{8B007678-8C2C-42B7-9ED4-089B46EDB95E}"/>
              </a:ext>
            </a:extLst>
          </p:cNvPr>
          <p:cNvSpPr txBox="1"/>
          <p:nvPr/>
        </p:nvSpPr>
        <p:spPr>
          <a:xfrm rot="16200000">
            <a:off x="152723" y="2250438"/>
            <a:ext cx="1381878" cy="369332"/>
          </a:xfrm>
          <a:prstGeom prst="rect">
            <a:avLst/>
          </a:prstGeom>
          <a:noFill/>
        </p:spPr>
        <p:txBody>
          <a:bodyPr wrap="square" rtlCol="0">
            <a:spAutoFit/>
          </a:bodyPr>
          <a:lstStyle/>
          <a:p>
            <a:pPr algn="ctr"/>
            <a:r>
              <a:rPr lang="en-US" dirty="0"/>
              <a:t>SF8(D4)</a:t>
            </a:r>
            <a:r>
              <a:rPr lang="en-US" baseline="-25000" dirty="0"/>
              <a:t>2</a:t>
            </a:r>
          </a:p>
        </p:txBody>
      </p:sp>
      <p:sp>
        <p:nvSpPr>
          <p:cNvPr id="23" name="TextBox 22">
            <a:extLst>
              <a:ext uri="{FF2B5EF4-FFF2-40B4-BE49-F238E27FC236}">
                <a16:creationId xmlns:a16="http://schemas.microsoft.com/office/drawing/2014/main" id="{4FDC8197-43ED-4BF8-B882-0C0FAA1EC858}"/>
              </a:ext>
            </a:extLst>
          </p:cNvPr>
          <p:cNvSpPr txBox="1"/>
          <p:nvPr/>
        </p:nvSpPr>
        <p:spPr>
          <a:xfrm>
            <a:off x="-237414" y="5917569"/>
            <a:ext cx="4936265" cy="923330"/>
          </a:xfrm>
          <a:prstGeom prst="rect">
            <a:avLst/>
          </a:prstGeom>
          <a:noFill/>
        </p:spPr>
        <p:txBody>
          <a:bodyPr wrap="square" rtlCol="0">
            <a:spAutoFit/>
          </a:bodyPr>
          <a:lstStyle/>
          <a:p>
            <a:pPr algn="ctr"/>
            <a:r>
              <a:rPr lang="en-US" dirty="0" err="1"/>
              <a:t>Andor</a:t>
            </a:r>
            <a:r>
              <a:rPr lang="en-US" dirty="0"/>
              <a:t> integration time – 9 </a:t>
            </a:r>
            <a:r>
              <a:rPr lang="en-US" dirty="0" err="1"/>
              <a:t>ms</a:t>
            </a:r>
            <a:r>
              <a:rPr lang="en-US" dirty="0"/>
              <a:t> with 2ms interval; </a:t>
            </a:r>
          </a:p>
          <a:p>
            <a:pPr algn="ctr"/>
            <a:r>
              <a:rPr lang="en-US" dirty="0"/>
              <a:t>Total movie time 5 min; </a:t>
            </a:r>
          </a:p>
          <a:p>
            <a:pPr algn="ctr"/>
            <a:r>
              <a:rPr lang="en-US" dirty="0"/>
              <a:t>Movies are speed up</a:t>
            </a:r>
          </a:p>
        </p:txBody>
      </p:sp>
      <p:pic>
        <p:nvPicPr>
          <p:cNvPr id="25" name="Picture 24" descr="A graph of a number of objects&#10;&#10;Description automatically generated with medium confidence">
            <a:extLst>
              <a:ext uri="{FF2B5EF4-FFF2-40B4-BE49-F238E27FC236}">
                <a16:creationId xmlns:a16="http://schemas.microsoft.com/office/drawing/2014/main" id="{5EDF343F-9C30-47C6-B8F9-227257D04A72}"/>
              </a:ext>
            </a:extLst>
          </p:cNvPr>
          <p:cNvPicPr>
            <a:picLocks noChangeAspect="1"/>
          </p:cNvPicPr>
          <p:nvPr/>
        </p:nvPicPr>
        <p:blipFill rotWithShape="1">
          <a:blip r:embed="rId4">
            <a:extLst>
              <a:ext uri="{28A0092B-C50C-407E-A947-70E740481C1C}">
                <a14:useLocalDpi xmlns:a14="http://schemas.microsoft.com/office/drawing/2010/main" val="0"/>
              </a:ext>
            </a:extLst>
          </a:blip>
          <a:srcRect l="5687" t="7189" r="4273"/>
          <a:stretch/>
        </p:blipFill>
        <p:spPr>
          <a:xfrm>
            <a:off x="7777687" y="2194902"/>
            <a:ext cx="4162437" cy="3218452"/>
          </a:xfrm>
          <a:prstGeom prst="rect">
            <a:avLst/>
          </a:prstGeom>
        </p:spPr>
      </p:pic>
      <p:sp>
        <p:nvSpPr>
          <p:cNvPr id="36" name="TextBox 35">
            <a:extLst>
              <a:ext uri="{FF2B5EF4-FFF2-40B4-BE49-F238E27FC236}">
                <a16:creationId xmlns:a16="http://schemas.microsoft.com/office/drawing/2014/main" id="{B83F85DA-C3D9-4C4A-8707-4C1BE5F33F4E}"/>
              </a:ext>
            </a:extLst>
          </p:cNvPr>
          <p:cNvSpPr txBox="1"/>
          <p:nvPr/>
        </p:nvSpPr>
        <p:spPr>
          <a:xfrm>
            <a:off x="5033715" y="6006099"/>
            <a:ext cx="2268911" cy="369332"/>
          </a:xfrm>
          <a:prstGeom prst="rect">
            <a:avLst/>
          </a:prstGeom>
          <a:noFill/>
        </p:spPr>
        <p:txBody>
          <a:bodyPr wrap="square" rtlCol="0">
            <a:spAutoFit/>
          </a:bodyPr>
          <a:lstStyle/>
          <a:p>
            <a:pPr algn="ctr"/>
            <a:r>
              <a:rPr lang="en-US" dirty="0"/>
              <a:t>Representative Traces</a:t>
            </a:r>
          </a:p>
        </p:txBody>
      </p:sp>
      <p:sp>
        <p:nvSpPr>
          <p:cNvPr id="37" name="TextBox 36">
            <a:extLst>
              <a:ext uri="{FF2B5EF4-FFF2-40B4-BE49-F238E27FC236}">
                <a16:creationId xmlns:a16="http://schemas.microsoft.com/office/drawing/2014/main" id="{79D72AB5-10F0-43D1-AC0B-CB8A06E0B54E}"/>
              </a:ext>
            </a:extLst>
          </p:cNvPr>
          <p:cNvSpPr txBox="1"/>
          <p:nvPr/>
        </p:nvSpPr>
        <p:spPr>
          <a:xfrm>
            <a:off x="8994634" y="5594402"/>
            <a:ext cx="2268911" cy="646331"/>
          </a:xfrm>
          <a:prstGeom prst="rect">
            <a:avLst/>
          </a:prstGeom>
          <a:noFill/>
        </p:spPr>
        <p:txBody>
          <a:bodyPr wrap="square" rtlCol="0">
            <a:spAutoFit/>
          </a:bodyPr>
          <a:lstStyle/>
          <a:p>
            <a:pPr algn="ctr"/>
            <a:r>
              <a:rPr lang="en-US" dirty="0"/>
              <a:t>Particles average life time</a:t>
            </a:r>
          </a:p>
        </p:txBody>
      </p:sp>
      <p:pic>
        <p:nvPicPr>
          <p:cNvPr id="38" name="Picture 37" descr="A graph with blue dots&#10;&#10;Description automatically generated">
            <a:extLst>
              <a:ext uri="{FF2B5EF4-FFF2-40B4-BE49-F238E27FC236}">
                <a16:creationId xmlns:a16="http://schemas.microsoft.com/office/drawing/2014/main" id="{E7B8E89A-2B34-4F8A-BCEA-6AB96A950548}"/>
              </a:ext>
            </a:extLst>
          </p:cNvPr>
          <p:cNvPicPr>
            <a:picLocks noChangeAspect="1"/>
          </p:cNvPicPr>
          <p:nvPr/>
        </p:nvPicPr>
        <p:blipFill rotWithShape="1">
          <a:blip r:embed="rId5">
            <a:extLst>
              <a:ext uri="{28A0092B-C50C-407E-A947-70E740481C1C}">
                <a14:useLocalDpi xmlns:a14="http://schemas.microsoft.com/office/drawing/2010/main" val="0"/>
              </a:ext>
            </a:extLst>
          </a:blip>
          <a:srcRect t="11904"/>
          <a:stretch/>
        </p:blipFill>
        <p:spPr>
          <a:xfrm>
            <a:off x="4188087" y="3765655"/>
            <a:ext cx="3557254" cy="2350359"/>
          </a:xfrm>
          <a:prstGeom prst="rect">
            <a:avLst/>
          </a:prstGeom>
        </p:spPr>
      </p:pic>
      <p:pic>
        <p:nvPicPr>
          <p:cNvPr id="39" name="Picture 38" descr="A graph with blue dots&#10;&#10;Description automatically generated">
            <a:extLst>
              <a:ext uri="{FF2B5EF4-FFF2-40B4-BE49-F238E27FC236}">
                <a16:creationId xmlns:a16="http://schemas.microsoft.com/office/drawing/2014/main" id="{9EFB2AFF-E135-47F8-8576-81ED58CB5CDF}"/>
              </a:ext>
            </a:extLst>
          </p:cNvPr>
          <p:cNvPicPr>
            <a:picLocks noChangeAspect="1"/>
          </p:cNvPicPr>
          <p:nvPr/>
        </p:nvPicPr>
        <p:blipFill rotWithShape="1">
          <a:blip r:embed="rId6">
            <a:extLst>
              <a:ext uri="{28A0092B-C50C-407E-A947-70E740481C1C}">
                <a14:useLocalDpi xmlns:a14="http://schemas.microsoft.com/office/drawing/2010/main" val="0"/>
              </a:ext>
            </a:extLst>
          </a:blip>
          <a:srcRect t="10934"/>
          <a:stretch/>
        </p:blipFill>
        <p:spPr>
          <a:xfrm>
            <a:off x="4169164" y="1330439"/>
            <a:ext cx="3595101" cy="2401517"/>
          </a:xfrm>
          <a:prstGeom prst="rect">
            <a:avLst/>
          </a:prstGeom>
        </p:spPr>
      </p:pic>
    </p:spTree>
    <p:extLst>
      <p:ext uri="{BB962C8B-B14F-4D97-AF65-F5344CB8AC3E}">
        <p14:creationId xmlns:p14="http://schemas.microsoft.com/office/powerpoint/2010/main" val="233894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BCC2-2104-4CBB-8B2B-EF3F96FEEBE7}"/>
              </a:ext>
            </a:extLst>
          </p:cNvPr>
          <p:cNvSpPr>
            <a:spLocks noGrp="1"/>
          </p:cNvSpPr>
          <p:nvPr>
            <p:ph type="title"/>
          </p:nvPr>
        </p:nvSpPr>
        <p:spPr/>
        <p:txBody>
          <a:bodyPr/>
          <a:lstStyle/>
          <a:p>
            <a:r>
              <a:rPr lang="en-US" dirty="0"/>
              <a:t>Current results – BBM Proof</a:t>
            </a:r>
            <a:endParaRPr lang="en-US" baseline="30000" dirty="0"/>
          </a:p>
        </p:txBody>
      </p:sp>
      <p:sp>
        <p:nvSpPr>
          <p:cNvPr id="4" name="TextBox 3">
            <a:extLst>
              <a:ext uri="{FF2B5EF4-FFF2-40B4-BE49-F238E27FC236}">
                <a16:creationId xmlns:a16="http://schemas.microsoft.com/office/drawing/2014/main" id="{7871E573-A65C-4914-BD59-4D9DFDAFDC7C}"/>
              </a:ext>
            </a:extLst>
          </p:cNvPr>
          <p:cNvSpPr txBox="1"/>
          <p:nvPr/>
        </p:nvSpPr>
        <p:spPr>
          <a:xfrm>
            <a:off x="592677" y="5668574"/>
            <a:ext cx="4065987" cy="646331"/>
          </a:xfrm>
          <a:prstGeom prst="rect">
            <a:avLst/>
          </a:prstGeom>
          <a:noFill/>
        </p:spPr>
        <p:txBody>
          <a:bodyPr wrap="square" rtlCol="0">
            <a:spAutoFit/>
          </a:bodyPr>
          <a:lstStyle/>
          <a:p>
            <a:pPr algn="ctr"/>
            <a:r>
              <a:rPr lang="en-US" dirty="0"/>
              <a:t>Maximum Projection with labeled SF8 and Cy5 particles</a:t>
            </a:r>
          </a:p>
        </p:txBody>
      </p:sp>
      <p:pic>
        <p:nvPicPr>
          <p:cNvPr id="5" name="Picture 4">
            <a:extLst>
              <a:ext uri="{FF2B5EF4-FFF2-40B4-BE49-F238E27FC236}">
                <a16:creationId xmlns:a16="http://schemas.microsoft.com/office/drawing/2014/main" id="{11E2F517-43ED-4E48-B870-F20B62C2D200}"/>
              </a:ext>
            </a:extLst>
          </p:cNvPr>
          <p:cNvPicPr>
            <a:picLocks noChangeAspect="1"/>
          </p:cNvPicPr>
          <p:nvPr/>
        </p:nvPicPr>
        <p:blipFill rotWithShape="1">
          <a:blip r:embed="rId3">
            <a:extLst>
              <a:ext uri="{28A0092B-C50C-407E-A947-70E740481C1C}">
                <a14:useLocalDpi xmlns:a14="http://schemas.microsoft.com/office/drawing/2010/main" val="0"/>
              </a:ext>
            </a:extLst>
          </a:blip>
          <a:srcRect t="10630" r="16550" b="9993"/>
          <a:stretch/>
        </p:blipFill>
        <p:spPr>
          <a:xfrm>
            <a:off x="838200" y="2125776"/>
            <a:ext cx="3586409" cy="3534770"/>
          </a:xfrm>
          <a:prstGeom prst="rect">
            <a:avLst/>
          </a:prstGeom>
        </p:spPr>
      </p:pic>
      <p:pic>
        <p:nvPicPr>
          <p:cNvPr id="9" name="Picture 8">
            <a:extLst>
              <a:ext uri="{FF2B5EF4-FFF2-40B4-BE49-F238E27FC236}">
                <a16:creationId xmlns:a16="http://schemas.microsoft.com/office/drawing/2014/main" id="{F9DEA01A-3FE6-4827-976D-30D4B9A01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202" y="3949867"/>
            <a:ext cx="3505201" cy="2103120"/>
          </a:xfrm>
          <a:prstGeom prst="rect">
            <a:avLst/>
          </a:prstGeom>
        </p:spPr>
      </p:pic>
      <p:pic>
        <p:nvPicPr>
          <p:cNvPr id="13" name="Picture 12">
            <a:extLst>
              <a:ext uri="{FF2B5EF4-FFF2-40B4-BE49-F238E27FC236}">
                <a16:creationId xmlns:a16="http://schemas.microsoft.com/office/drawing/2014/main" id="{705EA424-70A1-4C1D-AD17-198F1D0FE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203" y="1258821"/>
            <a:ext cx="3505200" cy="2103120"/>
          </a:xfrm>
          <a:prstGeom prst="rect">
            <a:avLst/>
          </a:prstGeom>
        </p:spPr>
      </p:pic>
      <p:pic>
        <p:nvPicPr>
          <p:cNvPr id="17" name="Picture 16">
            <a:extLst>
              <a:ext uri="{FF2B5EF4-FFF2-40B4-BE49-F238E27FC236}">
                <a16:creationId xmlns:a16="http://schemas.microsoft.com/office/drawing/2014/main" id="{30F97D15-4FBB-40C7-8DA8-46CEEA64F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3864" y="3947815"/>
            <a:ext cx="3508620" cy="2105172"/>
          </a:xfrm>
          <a:prstGeom prst="rect">
            <a:avLst/>
          </a:prstGeom>
        </p:spPr>
      </p:pic>
      <p:sp>
        <p:nvSpPr>
          <p:cNvPr id="26" name="TextBox 25">
            <a:extLst>
              <a:ext uri="{FF2B5EF4-FFF2-40B4-BE49-F238E27FC236}">
                <a16:creationId xmlns:a16="http://schemas.microsoft.com/office/drawing/2014/main" id="{940DA9F5-09B8-41F4-B5B1-0686F4951EE2}"/>
              </a:ext>
            </a:extLst>
          </p:cNvPr>
          <p:cNvSpPr txBox="1"/>
          <p:nvPr/>
        </p:nvSpPr>
        <p:spPr>
          <a:xfrm>
            <a:off x="6096000" y="3354695"/>
            <a:ext cx="4065987" cy="369332"/>
          </a:xfrm>
          <a:prstGeom prst="rect">
            <a:avLst/>
          </a:prstGeom>
          <a:noFill/>
        </p:spPr>
        <p:txBody>
          <a:bodyPr wrap="square" rtlCol="0">
            <a:spAutoFit/>
          </a:bodyPr>
          <a:lstStyle/>
          <a:p>
            <a:pPr algn="ctr"/>
            <a:r>
              <a:rPr lang="en-US" dirty="0"/>
              <a:t>Representative SF8 intensities</a:t>
            </a:r>
          </a:p>
        </p:txBody>
      </p:sp>
      <p:sp>
        <p:nvSpPr>
          <p:cNvPr id="27" name="TextBox 26">
            <a:extLst>
              <a:ext uri="{FF2B5EF4-FFF2-40B4-BE49-F238E27FC236}">
                <a16:creationId xmlns:a16="http://schemas.microsoft.com/office/drawing/2014/main" id="{E671D1B1-BD9C-4C76-85D6-28520DC87ADE}"/>
              </a:ext>
            </a:extLst>
          </p:cNvPr>
          <p:cNvSpPr txBox="1"/>
          <p:nvPr/>
        </p:nvSpPr>
        <p:spPr>
          <a:xfrm>
            <a:off x="6130870" y="6068519"/>
            <a:ext cx="4065987" cy="369332"/>
          </a:xfrm>
          <a:prstGeom prst="rect">
            <a:avLst/>
          </a:prstGeom>
          <a:noFill/>
        </p:spPr>
        <p:txBody>
          <a:bodyPr wrap="square" rtlCol="0">
            <a:spAutoFit/>
          </a:bodyPr>
          <a:lstStyle/>
          <a:p>
            <a:pPr algn="ctr"/>
            <a:r>
              <a:rPr lang="en-US" dirty="0"/>
              <a:t>Representative Cy5 intensities</a:t>
            </a:r>
          </a:p>
        </p:txBody>
      </p:sp>
      <p:pic>
        <p:nvPicPr>
          <p:cNvPr id="29" name="Picture 28">
            <a:extLst>
              <a:ext uri="{FF2B5EF4-FFF2-40B4-BE49-F238E27FC236}">
                <a16:creationId xmlns:a16="http://schemas.microsoft.com/office/drawing/2014/main" id="{AE0BD02D-93A1-41AB-907F-B7AAF7117B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284" y="1258821"/>
            <a:ext cx="3505200" cy="2103120"/>
          </a:xfrm>
          <a:prstGeom prst="rect">
            <a:avLst/>
          </a:prstGeom>
        </p:spPr>
      </p:pic>
    </p:spTree>
    <p:extLst>
      <p:ext uri="{BB962C8B-B14F-4D97-AF65-F5344CB8AC3E}">
        <p14:creationId xmlns:p14="http://schemas.microsoft.com/office/powerpoint/2010/main" val="94276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5F176F-53DE-4839-B0E1-F546D05E0106}"/>
              </a:ext>
            </a:extLst>
          </p:cNvPr>
          <p:cNvSpPr>
            <a:spLocks noGrp="1"/>
          </p:cNvSpPr>
          <p:nvPr>
            <p:ph type="title"/>
          </p:nvPr>
        </p:nvSpPr>
        <p:spPr>
          <a:xfrm>
            <a:off x="838200" y="365125"/>
            <a:ext cx="10515600" cy="1325563"/>
          </a:xfrm>
        </p:spPr>
        <p:txBody>
          <a:bodyPr/>
          <a:lstStyle/>
          <a:p>
            <a:r>
              <a:rPr lang="en-US" dirty="0"/>
              <a:t>Future – Better blinking characterization</a:t>
            </a:r>
          </a:p>
        </p:txBody>
      </p:sp>
      <p:sp>
        <p:nvSpPr>
          <p:cNvPr id="6" name="Slide Number Placeholder 2">
            <a:extLst>
              <a:ext uri="{FF2B5EF4-FFF2-40B4-BE49-F238E27FC236}">
                <a16:creationId xmlns:a16="http://schemas.microsoft.com/office/drawing/2014/main" id="{962C561A-FB86-41E9-B2BD-187DD120CE56}"/>
              </a:ext>
            </a:extLst>
          </p:cNvPr>
          <p:cNvSpPr>
            <a:spLocks noGrp="1"/>
          </p:cNvSpPr>
          <p:nvPr>
            <p:ph type="sldNum" sz="quarter" idx="12"/>
          </p:nvPr>
        </p:nvSpPr>
        <p:spPr>
          <a:xfrm>
            <a:off x="8610600" y="6356350"/>
            <a:ext cx="2743200" cy="365125"/>
          </a:xfrm>
        </p:spPr>
        <p:txBody>
          <a:bodyPr/>
          <a:lstStyle/>
          <a:p>
            <a:fld id="{FCA9B82D-14BA-4FC7-9641-FCE2E9EB28AE}" type="slidenum">
              <a:rPr lang="en-US" smtClean="0"/>
              <a:t>12</a:t>
            </a:fld>
            <a:endParaRPr lang="en-US"/>
          </a:p>
        </p:txBody>
      </p:sp>
      <p:sp>
        <p:nvSpPr>
          <p:cNvPr id="2" name="Rectangle 2">
            <a:extLst>
              <a:ext uri="{FF2B5EF4-FFF2-40B4-BE49-F238E27FC236}">
                <a16:creationId xmlns:a16="http://schemas.microsoft.com/office/drawing/2014/main" id="{9FF4572B-2374-45AA-8B74-0BAC1E1C2839}"/>
              </a:ext>
            </a:extLst>
          </p:cNvPr>
          <p:cNvSpPr>
            <a:spLocks noChangeArrowheads="1"/>
          </p:cNvSpPr>
          <p:nvPr/>
        </p:nvSpPr>
        <p:spPr bwMode="auto">
          <a:xfrm>
            <a:off x="168676" y="22993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1">
            <a:extLst>
              <a:ext uri="{FF2B5EF4-FFF2-40B4-BE49-F238E27FC236}">
                <a16:creationId xmlns:a16="http://schemas.microsoft.com/office/drawing/2014/main" id="{569A4ADA-76C7-470D-AE14-1C022B7E6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998" y="1834950"/>
            <a:ext cx="6924380" cy="3188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E71A7D-E14D-4781-AFDE-18A8137EEA86}"/>
              </a:ext>
            </a:extLst>
          </p:cNvPr>
          <p:cNvSpPr txBox="1"/>
          <p:nvPr/>
        </p:nvSpPr>
        <p:spPr>
          <a:xfrm>
            <a:off x="4023868" y="5244147"/>
            <a:ext cx="4936265" cy="646331"/>
          </a:xfrm>
          <a:prstGeom prst="rect">
            <a:avLst/>
          </a:prstGeom>
          <a:noFill/>
        </p:spPr>
        <p:txBody>
          <a:bodyPr wrap="square" rtlCol="0">
            <a:spAutoFit/>
          </a:bodyPr>
          <a:lstStyle/>
          <a:p>
            <a:pPr algn="ctr"/>
            <a:r>
              <a:rPr lang="en-US" dirty="0"/>
              <a:t>Number of blinking times (a) and duty cycles (b) of dye under different illumination intensities</a:t>
            </a:r>
          </a:p>
        </p:txBody>
      </p:sp>
    </p:spTree>
    <p:extLst>
      <p:ext uri="{BB962C8B-B14F-4D97-AF65-F5344CB8AC3E}">
        <p14:creationId xmlns:p14="http://schemas.microsoft.com/office/powerpoint/2010/main" val="217242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5F176F-53DE-4839-B0E1-F546D05E0106}"/>
              </a:ext>
            </a:extLst>
          </p:cNvPr>
          <p:cNvSpPr>
            <a:spLocks noGrp="1"/>
          </p:cNvSpPr>
          <p:nvPr>
            <p:ph type="title"/>
          </p:nvPr>
        </p:nvSpPr>
        <p:spPr>
          <a:xfrm>
            <a:off x="838200" y="365125"/>
            <a:ext cx="10515600" cy="1325563"/>
          </a:xfrm>
        </p:spPr>
        <p:txBody>
          <a:bodyPr/>
          <a:lstStyle/>
          <a:p>
            <a:r>
              <a:rPr lang="en-US" dirty="0"/>
              <a:t>Future – Cell Imaging</a:t>
            </a:r>
          </a:p>
        </p:txBody>
      </p:sp>
      <p:sp>
        <p:nvSpPr>
          <p:cNvPr id="6" name="Slide Number Placeholder 2">
            <a:extLst>
              <a:ext uri="{FF2B5EF4-FFF2-40B4-BE49-F238E27FC236}">
                <a16:creationId xmlns:a16="http://schemas.microsoft.com/office/drawing/2014/main" id="{962C561A-FB86-41E9-B2BD-187DD120CE56}"/>
              </a:ext>
            </a:extLst>
          </p:cNvPr>
          <p:cNvSpPr>
            <a:spLocks noGrp="1"/>
          </p:cNvSpPr>
          <p:nvPr>
            <p:ph type="sldNum" sz="quarter" idx="12"/>
          </p:nvPr>
        </p:nvSpPr>
        <p:spPr>
          <a:xfrm>
            <a:off x="8610600" y="6356350"/>
            <a:ext cx="2743200" cy="365125"/>
          </a:xfrm>
        </p:spPr>
        <p:txBody>
          <a:bodyPr/>
          <a:lstStyle/>
          <a:p>
            <a:fld id="{FCA9B82D-14BA-4FC7-9641-FCE2E9EB28AE}" type="slidenum">
              <a:rPr lang="en-US" smtClean="0"/>
              <a:t>13</a:t>
            </a:fld>
            <a:endParaRPr lang="en-US"/>
          </a:p>
        </p:txBody>
      </p:sp>
      <p:sp>
        <p:nvSpPr>
          <p:cNvPr id="2" name="Rectangle 2">
            <a:extLst>
              <a:ext uri="{FF2B5EF4-FFF2-40B4-BE49-F238E27FC236}">
                <a16:creationId xmlns:a16="http://schemas.microsoft.com/office/drawing/2014/main" id="{9FF4572B-2374-45AA-8B74-0BAC1E1C2839}"/>
              </a:ext>
            </a:extLst>
          </p:cNvPr>
          <p:cNvSpPr>
            <a:spLocks noChangeArrowheads="1"/>
          </p:cNvSpPr>
          <p:nvPr/>
        </p:nvSpPr>
        <p:spPr bwMode="auto">
          <a:xfrm>
            <a:off x="168676" y="22993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8EE71A7D-E14D-4781-AFDE-18A8137EEA86}"/>
              </a:ext>
            </a:extLst>
          </p:cNvPr>
          <p:cNvSpPr txBox="1"/>
          <p:nvPr/>
        </p:nvSpPr>
        <p:spPr>
          <a:xfrm>
            <a:off x="268614" y="5892581"/>
            <a:ext cx="4936265" cy="646331"/>
          </a:xfrm>
          <a:prstGeom prst="rect">
            <a:avLst/>
          </a:prstGeom>
          <a:noFill/>
        </p:spPr>
        <p:txBody>
          <a:bodyPr wrap="square" rtlCol="0">
            <a:spAutoFit/>
          </a:bodyPr>
          <a:lstStyle/>
          <a:p>
            <a:pPr algn="ctr"/>
            <a:r>
              <a:rPr lang="en-US" dirty="0"/>
              <a:t>Diffraction limited and super-resolution image of the cell</a:t>
            </a:r>
          </a:p>
        </p:txBody>
      </p:sp>
      <p:pic>
        <p:nvPicPr>
          <p:cNvPr id="5" name="Picture 4">
            <a:extLst>
              <a:ext uri="{FF2B5EF4-FFF2-40B4-BE49-F238E27FC236}">
                <a16:creationId xmlns:a16="http://schemas.microsoft.com/office/drawing/2014/main" id="{3BA9C314-9DA8-4D86-A365-190F85E6B3C3}"/>
              </a:ext>
            </a:extLst>
          </p:cNvPr>
          <p:cNvPicPr>
            <a:picLocks noChangeAspect="1"/>
          </p:cNvPicPr>
          <p:nvPr/>
        </p:nvPicPr>
        <p:blipFill>
          <a:blip r:embed="rId2"/>
          <a:stretch>
            <a:fillRect/>
          </a:stretch>
        </p:blipFill>
        <p:spPr>
          <a:xfrm>
            <a:off x="838200" y="1593438"/>
            <a:ext cx="4089759" cy="4145976"/>
          </a:xfrm>
          <a:prstGeom prst="rect">
            <a:avLst/>
          </a:prstGeom>
        </p:spPr>
      </p:pic>
      <p:pic>
        <p:nvPicPr>
          <p:cNvPr id="9" name="Picture 8">
            <a:extLst>
              <a:ext uri="{FF2B5EF4-FFF2-40B4-BE49-F238E27FC236}">
                <a16:creationId xmlns:a16="http://schemas.microsoft.com/office/drawing/2014/main" id="{0BD1A05D-5C55-4269-803D-6589B3BE4785}"/>
              </a:ext>
            </a:extLst>
          </p:cNvPr>
          <p:cNvPicPr>
            <a:picLocks noChangeAspect="1"/>
          </p:cNvPicPr>
          <p:nvPr/>
        </p:nvPicPr>
        <p:blipFill>
          <a:blip r:embed="rId3"/>
          <a:stretch>
            <a:fillRect/>
          </a:stretch>
        </p:blipFill>
        <p:spPr>
          <a:xfrm>
            <a:off x="6541391" y="1792212"/>
            <a:ext cx="4431409" cy="3947202"/>
          </a:xfrm>
          <a:prstGeom prst="rect">
            <a:avLst/>
          </a:prstGeom>
        </p:spPr>
      </p:pic>
      <p:sp>
        <p:nvSpPr>
          <p:cNvPr id="11" name="TextBox 10">
            <a:extLst>
              <a:ext uri="{FF2B5EF4-FFF2-40B4-BE49-F238E27FC236}">
                <a16:creationId xmlns:a16="http://schemas.microsoft.com/office/drawing/2014/main" id="{7FE9F3D3-A38A-40C2-89F6-12E59C0B6770}"/>
              </a:ext>
            </a:extLst>
          </p:cNvPr>
          <p:cNvSpPr txBox="1"/>
          <p:nvPr/>
        </p:nvSpPr>
        <p:spPr>
          <a:xfrm>
            <a:off x="6288962" y="6084941"/>
            <a:ext cx="4936265" cy="369332"/>
          </a:xfrm>
          <a:prstGeom prst="rect">
            <a:avLst/>
          </a:prstGeom>
          <a:noFill/>
        </p:spPr>
        <p:txBody>
          <a:bodyPr wrap="square" rtlCol="0">
            <a:spAutoFit/>
          </a:bodyPr>
          <a:lstStyle/>
          <a:p>
            <a:pPr algn="ctr"/>
            <a:r>
              <a:rPr lang="en-US" dirty="0"/>
              <a:t>Image resolution characterization</a:t>
            </a:r>
          </a:p>
        </p:txBody>
      </p:sp>
      <p:sp>
        <p:nvSpPr>
          <p:cNvPr id="10" name="Rectangle 9">
            <a:extLst>
              <a:ext uri="{FF2B5EF4-FFF2-40B4-BE49-F238E27FC236}">
                <a16:creationId xmlns:a16="http://schemas.microsoft.com/office/drawing/2014/main" id="{5214CEA0-B409-4DCB-A0ED-5867D16577DB}"/>
              </a:ext>
            </a:extLst>
          </p:cNvPr>
          <p:cNvSpPr/>
          <p:nvPr/>
        </p:nvSpPr>
        <p:spPr>
          <a:xfrm>
            <a:off x="6374167" y="5397623"/>
            <a:ext cx="444144" cy="49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09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5F176F-53DE-4839-B0E1-F546D05E0106}"/>
              </a:ext>
            </a:extLst>
          </p:cNvPr>
          <p:cNvSpPr>
            <a:spLocks noGrp="1"/>
          </p:cNvSpPr>
          <p:nvPr>
            <p:ph type="title"/>
          </p:nvPr>
        </p:nvSpPr>
        <p:spPr>
          <a:xfrm>
            <a:off x="838200" y="365125"/>
            <a:ext cx="10515600" cy="1325563"/>
          </a:xfrm>
        </p:spPr>
        <p:txBody>
          <a:bodyPr/>
          <a:lstStyle/>
          <a:p>
            <a:r>
              <a:rPr lang="en-US" dirty="0"/>
              <a:t>Thank you!</a:t>
            </a:r>
          </a:p>
        </p:txBody>
      </p:sp>
      <p:sp>
        <p:nvSpPr>
          <p:cNvPr id="6" name="Slide Number Placeholder 2">
            <a:extLst>
              <a:ext uri="{FF2B5EF4-FFF2-40B4-BE49-F238E27FC236}">
                <a16:creationId xmlns:a16="http://schemas.microsoft.com/office/drawing/2014/main" id="{962C561A-FB86-41E9-B2BD-187DD120CE56}"/>
              </a:ext>
            </a:extLst>
          </p:cNvPr>
          <p:cNvSpPr>
            <a:spLocks noGrp="1"/>
          </p:cNvSpPr>
          <p:nvPr>
            <p:ph type="sldNum" sz="quarter" idx="12"/>
          </p:nvPr>
        </p:nvSpPr>
        <p:spPr>
          <a:xfrm>
            <a:off x="8610600" y="6356350"/>
            <a:ext cx="2743200" cy="365125"/>
          </a:xfrm>
        </p:spPr>
        <p:txBody>
          <a:bodyPr/>
          <a:lstStyle/>
          <a:p>
            <a:fld id="{FCA9B82D-14BA-4FC7-9641-FCE2E9EB28AE}" type="slidenum">
              <a:rPr lang="en-US" smtClean="0"/>
              <a:t>14</a:t>
            </a:fld>
            <a:endParaRPr lang="en-US"/>
          </a:p>
        </p:txBody>
      </p:sp>
      <p:sp>
        <p:nvSpPr>
          <p:cNvPr id="2" name="Rectangle 2">
            <a:extLst>
              <a:ext uri="{FF2B5EF4-FFF2-40B4-BE49-F238E27FC236}">
                <a16:creationId xmlns:a16="http://schemas.microsoft.com/office/drawing/2014/main" id="{9FF4572B-2374-45AA-8B74-0BAC1E1C2839}"/>
              </a:ext>
            </a:extLst>
          </p:cNvPr>
          <p:cNvSpPr>
            <a:spLocks noChangeArrowheads="1"/>
          </p:cNvSpPr>
          <p:nvPr/>
        </p:nvSpPr>
        <p:spPr bwMode="auto">
          <a:xfrm>
            <a:off x="168676" y="22993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5214CEA0-B409-4DCB-A0ED-5867D16577DB}"/>
              </a:ext>
            </a:extLst>
          </p:cNvPr>
          <p:cNvSpPr/>
          <p:nvPr/>
        </p:nvSpPr>
        <p:spPr>
          <a:xfrm>
            <a:off x="6374167" y="5397623"/>
            <a:ext cx="444144" cy="494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87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270942" cy="1325563"/>
          </a:xfrm>
        </p:spPr>
        <p:txBody>
          <a:bodyPr/>
          <a:lstStyle/>
          <a:p>
            <a:r>
              <a:rPr lang="en-US" dirty="0"/>
              <a:t>Introduction</a:t>
            </a:r>
          </a:p>
        </p:txBody>
      </p:sp>
      <p:sp>
        <p:nvSpPr>
          <p:cNvPr id="21" name="TextBox 20">
            <a:extLst>
              <a:ext uri="{FF2B5EF4-FFF2-40B4-BE49-F238E27FC236}">
                <a16:creationId xmlns:a16="http://schemas.microsoft.com/office/drawing/2014/main" id="{6AAD8AE4-65FA-4D64-A339-52B54DCA0061}"/>
              </a:ext>
            </a:extLst>
          </p:cNvPr>
          <p:cNvSpPr txBox="1"/>
          <p:nvPr/>
        </p:nvSpPr>
        <p:spPr>
          <a:xfrm>
            <a:off x="126409" y="5326968"/>
            <a:ext cx="3661137" cy="523220"/>
          </a:xfrm>
          <a:prstGeom prst="rect">
            <a:avLst/>
          </a:prstGeom>
          <a:noFill/>
        </p:spPr>
        <p:txBody>
          <a:bodyPr wrap="square" rtlCol="0">
            <a:spAutoFit/>
          </a:bodyPr>
          <a:lstStyle/>
          <a:p>
            <a:pPr algn="ctr"/>
            <a:r>
              <a:rPr lang="en-US" sz="1400" dirty="0"/>
              <a:t>Example of Fluorescence imaging and</a:t>
            </a:r>
          </a:p>
          <a:p>
            <a:pPr algn="ctr"/>
            <a:r>
              <a:rPr lang="en-US" sz="1400" dirty="0"/>
              <a:t>Single Molecule Localized Microscopy Image</a:t>
            </a:r>
          </a:p>
        </p:txBody>
      </p:sp>
      <p:pic>
        <p:nvPicPr>
          <p:cNvPr id="4098" name="Picture 2" descr="Basics of single-molecule localization microscopy and the most common SMLM-based techniques. (a) Principle of SMLM. In a classical fluorescence microscopy image where all the fluorophores emit simultaneously, the spatial resolution of the image is fundamentally limited by diffraction (a1). In SMLM, single emitters are stochastically activated to become fluorescent, and they are imaged as well-defined individual PSFs until photobleaching. This process is repeated typically for tens of thousands of frames. For each frame, single molecule images are identified and fitted with a Gaussian function to retrieve their center of mass (a2). Subsequently, a super-resolved pointillistic image can be reconstructed (a3), where the chosen size of the reconstruction spot typically reflects the localization precision. (b) SMLM techniques. (b1) In PALM, a fluorophore in dark state D is photoactivated by UV light, it transits into a fluorescent state F, and then undergoes photobleaching (P = photobleached state). (b2) dSTORM uses a stochastic transition of fluorophore between a dark state D and a fluorescent state F achieved by addition of blinking buffer and exposure to the visible light. (b3) DNA-PAINT is based on a transient binding of short piece of DNA carrying a fluorophore, imager strand (violet), against its complementary docking strands (yellow) which are in turn covalently bound to the target of interest, therefore bypassing the limitation of fluorophore photobleaching.">
            <a:extLst>
              <a:ext uri="{FF2B5EF4-FFF2-40B4-BE49-F238E27FC236}">
                <a16:creationId xmlns:a16="http://schemas.microsoft.com/office/drawing/2014/main" id="{B4F15828-D217-45A4-A78D-4EE09ECBE9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90" b="72113"/>
          <a:stretch/>
        </p:blipFill>
        <p:spPr bwMode="auto">
          <a:xfrm>
            <a:off x="5437053" y="5272594"/>
            <a:ext cx="2566724" cy="1276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asics of single-molecule localization microscopy and the most common SMLM-based techniques. (a) Principle of SMLM. In a classical fluorescence microscopy image where all the fluorophores emit simultaneously, the spatial resolution of the image is fundamentally limited by diffraction (a1). In SMLM, single emitters are stochastically activated to become fluorescent, and they are imaged as well-defined individual PSFs until photobleaching. This process is repeated typically for tens of thousands of frames. For each frame, single molecule images are identified and fitted with a Gaussian function to retrieve their center of mass (a2). Subsequently, a super-resolved pointillistic image can be reconstructed (a3), where the chosen size of the reconstruction spot typically reflects the localization precision. (b) SMLM techniques. (b1) In PALM, a fluorophore in dark state D is photoactivated by UV light, it transits into a fluorescent state F, and then undergoes photobleaching (P = photobleached state). (b2) dSTORM uses a stochastic transition of fluorophore between a dark state D and a fluorescent state F achieved by addition of blinking buffer and exposure to the visible light. (b3) DNA-PAINT is based on a transient binding of short piece of DNA carrying a fluorophore, imager strand (violet), against its complementary docking strands (yellow) which are in turn covalently bound to the target of interest, therefore bypassing the limitation of fluorophore photobleaching.">
            <a:extLst>
              <a:ext uri="{FF2B5EF4-FFF2-40B4-BE49-F238E27FC236}">
                <a16:creationId xmlns:a16="http://schemas.microsoft.com/office/drawing/2014/main" id="{A7291E0F-DD03-454F-AF4A-AF4C879699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183" r="49690"/>
          <a:stretch/>
        </p:blipFill>
        <p:spPr bwMode="auto">
          <a:xfrm>
            <a:off x="8221216" y="5272592"/>
            <a:ext cx="2720558" cy="135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CA1154C-76E5-4E0C-A289-90867EFB73D1}"/>
              </a:ext>
            </a:extLst>
          </p:cNvPr>
          <p:cNvPicPr>
            <a:picLocks noChangeAspect="1"/>
          </p:cNvPicPr>
          <p:nvPr/>
        </p:nvPicPr>
        <p:blipFill>
          <a:blip r:embed="rId4"/>
          <a:stretch>
            <a:fillRect/>
          </a:stretch>
        </p:blipFill>
        <p:spPr>
          <a:xfrm>
            <a:off x="248575" y="1714500"/>
            <a:ext cx="3416806" cy="3429000"/>
          </a:xfrm>
          <a:prstGeom prst="rect">
            <a:avLst/>
          </a:prstGeom>
        </p:spPr>
      </p:pic>
      <p:pic>
        <p:nvPicPr>
          <p:cNvPr id="7" name="Picture 6">
            <a:extLst>
              <a:ext uri="{FF2B5EF4-FFF2-40B4-BE49-F238E27FC236}">
                <a16:creationId xmlns:a16="http://schemas.microsoft.com/office/drawing/2014/main" id="{36A41DFF-DDAA-41B3-B9CF-DC017150114B}"/>
              </a:ext>
            </a:extLst>
          </p:cNvPr>
          <p:cNvPicPr>
            <a:picLocks noChangeAspect="1"/>
          </p:cNvPicPr>
          <p:nvPr/>
        </p:nvPicPr>
        <p:blipFill>
          <a:blip r:embed="rId5"/>
          <a:stretch>
            <a:fillRect/>
          </a:stretch>
        </p:blipFill>
        <p:spPr>
          <a:xfrm>
            <a:off x="5104661" y="861265"/>
            <a:ext cx="6517194" cy="4076913"/>
          </a:xfrm>
          <a:prstGeom prst="rect">
            <a:avLst/>
          </a:prstGeom>
        </p:spPr>
      </p:pic>
    </p:spTree>
    <p:extLst>
      <p:ext uri="{BB962C8B-B14F-4D97-AF65-F5344CB8AC3E}">
        <p14:creationId xmlns:p14="http://schemas.microsoft.com/office/powerpoint/2010/main" val="152893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270942" cy="1325563"/>
          </a:xfrm>
        </p:spPr>
        <p:txBody>
          <a:bodyPr/>
          <a:lstStyle/>
          <a:p>
            <a:r>
              <a:rPr lang="en-US" dirty="0"/>
              <a:t>Introduction to Dyes</a:t>
            </a:r>
          </a:p>
        </p:txBody>
      </p:sp>
      <p:sp>
        <p:nvSpPr>
          <p:cNvPr id="5" name="TextBox 4">
            <a:extLst>
              <a:ext uri="{FF2B5EF4-FFF2-40B4-BE49-F238E27FC236}">
                <a16:creationId xmlns:a16="http://schemas.microsoft.com/office/drawing/2014/main" id="{D42310CF-E1AB-7957-19D8-153555BC1ADC}"/>
              </a:ext>
            </a:extLst>
          </p:cNvPr>
          <p:cNvSpPr txBox="1"/>
          <p:nvPr/>
        </p:nvSpPr>
        <p:spPr>
          <a:xfrm>
            <a:off x="7385100" y="1290571"/>
            <a:ext cx="3310466" cy="369332"/>
          </a:xfrm>
          <a:prstGeom prst="rect">
            <a:avLst/>
          </a:prstGeom>
          <a:noFill/>
        </p:spPr>
        <p:txBody>
          <a:bodyPr wrap="square" rtlCol="0">
            <a:spAutoFit/>
          </a:bodyPr>
          <a:lstStyle/>
          <a:p>
            <a:pPr algn="ctr"/>
            <a:r>
              <a:rPr lang="en-US" dirty="0"/>
              <a:t>Dyes Absorption and Emission</a:t>
            </a:r>
          </a:p>
        </p:txBody>
      </p:sp>
      <p:sp>
        <p:nvSpPr>
          <p:cNvPr id="18" name="TextBox 17">
            <a:extLst>
              <a:ext uri="{FF2B5EF4-FFF2-40B4-BE49-F238E27FC236}">
                <a16:creationId xmlns:a16="http://schemas.microsoft.com/office/drawing/2014/main" id="{BD9458B6-59CC-11AD-DE14-7AB251873B1B}"/>
              </a:ext>
            </a:extLst>
          </p:cNvPr>
          <p:cNvSpPr txBox="1"/>
          <p:nvPr/>
        </p:nvSpPr>
        <p:spPr>
          <a:xfrm>
            <a:off x="7201722" y="5513984"/>
            <a:ext cx="3310466" cy="523220"/>
          </a:xfrm>
          <a:prstGeom prst="rect">
            <a:avLst/>
          </a:prstGeom>
          <a:noFill/>
        </p:spPr>
        <p:txBody>
          <a:bodyPr wrap="square" rtlCol="0">
            <a:spAutoFit/>
          </a:bodyPr>
          <a:lstStyle/>
          <a:p>
            <a:pPr algn="ctr"/>
            <a:r>
              <a:rPr lang="en-US" sz="1400" dirty="0"/>
              <a:t>Absorption (a) and Emission (b) spectra of SF8(D4)2 and Cy5 in H2O.</a:t>
            </a:r>
            <a:endParaRPr lang="en-US" sz="1400" baseline="30000" dirty="0"/>
          </a:p>
        </p:txBody>
      </p:sp>
      <p:pic>
        <p:nvPicPr>
          <p:cNvPr id="38" name="Picture 37" descr="A comparison of a normal distribution&#10;&#10;Description automatically generated">
            <a:extLst>
              <a:ext uri="{FF2B5EF4-FFF2-40B4-BE49-F238E27FC236}">
                <a16:creationId xmlns:a16="http://schemas.microsoft.com/office/drawing/2014/main" id="{63251517-336C-5776-2453-C1A451BC9B79}"/>
              </a:ext>
            </a:extLst>
          </p:cNvPr>
          <p:cNvPicPr>
            <a:picLocks noChangeAspect="1"/>
          </p:cNvPicPr>
          <p:nvPr/>
        </p:nvPicPr>
        <p:blipFill rotWithShape="1">
          <a:blip r:embed="rId3">
            <a:extLst>
              <a:ext uri="{28A0092B-C50C-407E-A947-70E740481C1C}">
                <a14:useLocalDpi xmlns:a14="http://schemas.microsoft.com/office/drawing/2010/main" val="0"/>
              </a:ext>
            </a:extLst>
          </a:blip>
          <a:srcRect l="6050"/>
          <a:stretch/>
        </p:blipFill>
        <p:spPr>
          <a:xfrm>
            <a:off x="7007648" y="1597645"/>
            <a:ext cx="4065371" cy="3662709"/>
          </a:xfrm>
          <a:prstGeom prst="rect">
            <a:avLst/>
          </a:prstGeom>
        </p:spPr>
      </p:pic>
      <p:sp>
        <p:nvSpPr>
          <p:cNvPr id="44" name="TextBox 43">
            <a:extLst>
              <a:ext uri="{FF2B5EF4-FFF2-40B4-BE49-F238E27FC236}">
                <a16:creationId xmlns:a16="http://schemas.microsoft.com/office/drawing/2014/main" id="{BA470076-6EE3-FC8C-8F39-505B83F27B34}"/>
              </a:ext>
            </a:extLst>
          </p:cNvPr>
          <p:cNvSpPr txBox="1"/>
          <p:nvPr/>
        </p:nvSpPr>
        <p:spPr>
          <a:xfrm>
            <a:off x="7337224" y="6123494"/>
            <a:ext cx="3310466" cy="523220"/>
          </a:xfrm>
          <a:prstGeom prst="rect">
            <a:avLst/>
          </a:prstGeom>
          <a:noFill/>
        </p:spPr>
        <p:txBody>
          <a:bodyPr wrap="square" rtlCol="0">
            <a:spAutoFit/>
          </a:bodyPr>
          <a:lstStyle/>
          <a:p>
            <a:pPr algn="ctr"/>
            <a:r>
              <a:rPr lang="en-US" sz="1400" dirty="0"/>
              <a:t>Absorption window: 610 - 680 nm</a:t>
            </a:r>
          </a:p>
          <a:p>
            <a:pPr algn="ctr"/>
            <a:r>
              <a:rPr lang="en-US" sz="1400" dirty="0"/>
              <a:t>Emission window: 640 - 710 nm</a:t>
            </a:r>
          </a:p>
        </p:txBody>
      </p:sp>
      <p:cxnSp>
        <p:nvCxnSpPr>
          <p:cNvPr id="54" name="Straight Connector 53">
            <a:extLst>
              <a:ext uri="{FF2B5EF4-FFF2-40B4-BE49-F238E27FC236}">
                <a16:creationId xmlns:a16="http://schemas.microsoft.com/office/drawing/2014/main" id="{2C68EDD3-7C8D-823A-2D05-80CD76C00FDD}"/>
              </a:ext>
            </a:extLst>
          </p:cNvPr>
          <p:cNvCxnSpPr>
            <a:cxnSpLocks/>
          </p:cNvCxnSpPr>
          <p:nvPr/>
        </p:nvCxnSpPr>
        <p:spPr>
          <a:xfrm>
            <a:off x="8945075" y="1700383"/>
            <a:ext cx="0" cy="1570339"/>
          </a:xfrm>
          <a:prstGeom prst="line">
            <a:avLst/>
          </a:prstGeom>
          <a:ln w="38100">
            <a:solidFill>
              <a:srgbClr val="DE6323"/>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69B038E1-B654-F7BD-DD17-FD6E9C8B4253}"/>
              </a:ext>
            </a:extLst>
          </p:cNvPr>
          <p:cNvSpPr/>
          <p:nvPr/>
        </p:nvSpPr>
        <p:spPr>
          <a:xfrm>
            <a:off x="9285580" y="3288412"/>
            <a:ext cx="795206" cy="1589080"/>
          </a:xfrm>
          <a:prstGeom prst="rect">
            <a:avLst/>
          </a:prstGeom>
          <a:solidFill>
            <a:srgbClr val="DE632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diagram of a chemical structure&#10;&#10;Description automatically generated">
            <a:extLst>
              <a:ext uri="{FF2B5EF4-FFF2-40B4-BE49-F238E27FC236}">
                <a16:creationId xmlns:a16="http://schemas.microsoft.com/office/drawing/2014/main" id="{4F989911-A3AA-4C4A-85F8-2E7A895EB3FC}"/>
              </a:ext>
            </a:extLst>
          </p:cNvPr>
          <p:cNvPicPr/>
          <p:nvPr/>
        </p:nvPicPr>
        <p:blipFill>
          <a:blip r:embed="rId4" cstate="print">
            <a:extLst>
              <a:ext uri="{28A0092B-C50C-407E-A947-70E740481C1C}">
                <a14:useLocalDpi xmlns:a14="http://schemas.microsoft.com/office/drawing/2010/main"/>
              </a:ext>
            </a:extLst>
          </a:blip>
          <a:stretch>
            <a:fillRect/>
          </a:stretch>
        </p:blipFill>
        <p:spPr>
          <a:xfrm>
            <a:off x="1583924" y="1597645"/>
            <a:ext cx="3067975" cy="2375907"/>
          </a:xfrm>
          <a:prstGeom prst="rect">
            <a:avLst/>
          </a:prstGeom>
        </p:spPr>
      </p:pic>
      <p:pic>
        <p:nvPicPr>
          <p:cNvPr id="20" name="Picture 19" descr="A blue chemical formula&#10;&#10;Description automatically generated with medium confidence">
            <a:extLst>
              <a:ext uri="{FF2B5EF4-FFF2-40B4-BE49-F238E27FC236}">
                <a16:creationId xmlns:a16="http://schemas.microsoft.com/office/drawing/2014/main" id="{B6E0B024-8B3B-4EC4-9814-7AD7C3A0CF81}"/>
              </a:ext>
            </a:extLst>
          </p:cNvPr>
          <p:cNvPicPr/>
          <p:nvPr/>
        </p:nvPicPr>
        <p:blipFill>
          <a:blip r:embed="rId5" cstate="print">
            <a:extLst>
              <a:ext uri="{28A0092B-C50C-407E-A947-70E740481C1C}">
                <a14:useLocalDpi xmlns:a14="http://schemas.microsoft.com/office/drawing/2010/main"/>
              </a:ext>
            </a:extLst>
          </a:blip>
          <a:stretch>
            <a:fillRect/>
          </a:stretch>
        </p:blipFill>
        <p:spPr>
          <a:xfrm>
            <a:off x="1583924" y="4177342"/>
            <a:ext cx="3450204" cy="1400299"/>
          </a:xfrm>
          <a:prstGeom prst="rect">
            <a:avLst/>
          </a:prstGeom>
        </p:spPr>
      </p:pic>
      <p:sp>
        <p:nvSpPr>
          <p:cNvPr id="21" name="TextBox 20">
            <a:extLst>
              <a:ext uri="{FF2B5EF4-FFF2-40B4-BE49-F238E27FC236}">
                <a16:creationId xmlns:a16="http://schemas.microsoft.com/office/drawing/2014/main" id="{6AAD8AE4-65FA-4D64-A339-52B54DCA0061}"/>
              </a:ext>
            </a:extLst>
          </p:cNvPr>
          <p:cNvSpPr txBox="1"/>
          <p:nvPr/>
        </p:nvSpPr>
        <p:spPr>
          <a:xfrm>
            <a:off x="1246285" y="6063815"/>
            <a:ext cx="3310466" cy="307777"/>
          </a:xfrm>
          <a:prstGeom prst="rect">
            <a:avLst/>
          </a:prstGeom>
          <a:noFill/>
        </p:spPr>
        <p:txBody>
          <a:bodyPr wrap="square" rtlCol="0">
            <a:spAutoFit/>
          </a:bodyPr>
          <a:lstStyle/>
          <a:p>
            <a:pPr algn="ctr"/>
            <a:r>
              <a:rPr lang="en-US" sz="1400" dirty="0"/>
              <a:t>Structures and SF8(D4)</a:t>
            </a:r>
            <a:r>
              <a:rPr lang="en-US" sz="1400" baseline="-25000" dirty="0"/>
              <a:t>2</a:t>
            </a:r>
            <a:r>
              <a:rPr lang="en-US" sz="1400" dirty="0"/>
              <a:t> and Cy5 dyes</a:t>
            </a:r>
            <a:endParaRPr lang="en-US" sz="1400" baseline="30000" dirty="0"/>
          </a:p>
        </p:txBody>
      </p:sp>
    </p:spTree>
    <p:extLst>
      <p:ext uri="{BB962C8B-B14F-4D97-AF65-F5344CB8AC3E}">
        <p14:creationId xmlns:p14="http://schemas.microsoft.com/office/powerpoint/2010/main" val="53381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diagram of a microscope&#10;&#10;Description automatically generated">
            <a:extLst>
              <a:ext uri="{FF2B5EF4-FFF2-40B4-BE49-F238E27FC236}">
                <a16:creationId xmlns:a16="http://schemas.microsoft.com/office/drawing/2014/main" id="{C6637F1F-96F0-4111-7E4C-6057A4C8309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7698" b="7785"/>
          <a:stretch/>
        </p:blipFill>
        <p:spPr>
          <a:xfrm>
            <a:off x="726007" y="1936731"/>
            <a:ext cx="5053355" cy="3719922"/>
          </a:xfrm>
          <a:prstGeom prst="rect">
            <a:avLst/>
          </a:prstGeom>
        </p:spPr>
      </p:pic>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270942" cy="1325563"/>
          </a:xfrm>
        </p:spPr>
        <p:txBody>
          <a:bodyPr/>
          <a:lstStyle/>
          <a:p>
            <a:r>
              <a:rPr lang="en-US" dirty="0"/>
              <a:t>Experimental Setup with Sample Preparation</a:t>
            </a:r>
          </a:p>
        </p:txBody>
      </p:sp>
      <p:sp>
        <p:nvSpPr>
          <p:cNvPr id="4" name="TextBox 3">
            <a:extLst>
              <a:ext uri="{FF2B5EF4-FFF2-40B4-BE49-F238E27FC236}">
                <a16:creationId xmlns:a16="http://schemas.microsoft.com/office/drawing/2014/main" id="{EB0457C9-72C7-C5FD-DE55-DD2FEBCF9261}"/>
              </a:ext>
            </a:extLst>
          </p:cNvPr>
          <p:cNvSpPr txBox="1"/>
          <p:nvPr/>
        </p:nvSpPr>
        <p:spPr>
          <a:xfrm>
            <a:off x="1924459" y="1464057"/>
            <a:ext cx="3310466" cy="369332"/>
          </a:xfrm>
          <a:prstGeom prst="rect">
            <a:avLst/>
          </a:prstGeom>
          <a:noFill/>
        </p:spPr>
        <p:txBody>
          <a:bodyPr wrap="square" rtlCol="0">
            <a:spAutoFit/>
          </a:bodyPr>
          <a:lstStyle/>
          <a:p>
            <a:pPr algn="ctr"/>
            <a:r>
              <a:rPr lang="en-US" dirty="0"/>
              <a:t>TIRF Microscope</a:t>
            </a:r>
          </a:p>
        </p:txBody>
      </p:sp>
      <p:sp>
        <p:nvSpPr>
          <p:cNvPr id="15" name="TextBox 14">
            <a:extLst>
              <a:ext uri="{FF2B5EF4-FFF2-40B4-BE49-F238E27FC236}">
                <a16:creationId xmlns:a16="http://schemas.microsoft.com/office/drawing/2014/main" id="{D0775A1B-CA12-F4D2-3E99-28E8F74C2862}"/>
              </a:ext>
            </a:extLst>
          </p:cNvPr>
          <p:cNvSpPr txBox="1"/>
          <p:nvPr/>
        </p:nvSpPr>
        <p:spPr>
          <a:xfrm>
            <a:off x="1568266" y="5636883"/>
            <a:ext cx="3310466" cy="307777"/>
          </a:xfrm>
          <a:prstGeom prst="rect">
            <a:avLst/>
          </a:prstGeom>
          <a:noFill/>
        </p:spPr>
        <p:txBody>
          <a:bodyPr wrap="square" rtlCol="0">
            <a:spAutoFit/>
          </a:bodyPr>
          <a:lstStyle/>
          <a:p>
            <a:pPr algn="ctr"/>
            <a:r>
              <a:rPr lang="en-US" sz="1400" dirty="0"/>
              <a:t>Experimental Set up</a:t>
            </a:r>
            <a:endParaRPr lang="en-US" sz="1400" baseline="30000" dirty="0"/>
          </a:p>
        </p:txBody>
      </p:sp>
      <p:pic>
        <p:nvPicPr>
          <p:cNvPr id="1026" name="Picture 2" descr="Four stages of spin coating process | Download Scientific Diagram">
            <a:extLst>
              <a:ext uri="{FF2B5EF4-FFF2-40B4-BE49-F238E27FC236}">
                <a16:creationId xmlns:a16="http://schemas.microsoft.com/office/drawing/2014/main" id="{7DE98503-068B-47B2-8746-F6466C1BB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540" y="1936731"/>
            <a:ext cx="3984179" cy="31577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79E332B-02D2-4B66-9DE4-8EB55F46421A}"/>
              </a:ext>
            </a:extLst>
          </p:cNvPr>
          <p:cNvSpPr txBox="1"/>
          <p:nvPr/>
        </p:nvSpPr>
        <p:spPr>
          <a:xfrm>
            <a:off x="7288568" y="5790772"/>
            <a:ext cx="3310466" cy="738664"/>
          </a:xfrm>
          <a:prstGeom prst="rect">
            <a:avLst/>
          </a:prstGeom>
          <a:noFill/>
        </p:spPr>
        <p:txBody>
          <a:bodyPr wrap="square" rtlCol="0">
            <a:spAutoFit/>
          </a:bodyPr>
          <a:lstStyle/>
          <a:p>
            <a:pPr algn="ctr"/>
            <a:r>
              <a:rPr lang="en-US" sz="1400" dirty="0"/>
              <a:t>Accelerating and Slow down: 1 second</a:t>
            </a:r>
          </a:p>
          <a:p>
            <a:pPr algn="ctr"/>
            <a:r>
              <a:rPr lang="en-US" sz="1400" dirty="0"/>
              <a:t>Spinning: 60 seconds</a:t>
            </a:r>
          </a:p>
          <a:p>
            <a:pPr algn="ctr"/>
            <a:r>
              <a:rPr lang="en-US" sz="1400" dirty="0"/>
              <a:t>Rotations Per Minute: 2000</a:t>
            </a:r>
          </a:p>
        </p:txBody>
      </p:sp>
      <p:sp>
        <p:nvSpPr>
          <p:cNvPr id="26" name="TextBox 25">
            <a:extLst>
              <a:ext uri="{FF2B5EF4-FFF2-40B4-BE49-F238E27FC236}">
                <a16:creationId xmlns:a16="http://schemas.microsoft.com/office/drawing/2014/main" id="{A4E78B5A-CBA4-4A4D-B060-8932285AA699}"/>
              </a:ext>
            </a:extLst>
          </p:cNvPr>
          <p:cNvSpPr txBox="1"/>
          <p:nvPr/>
        </p:nvSpPr>
        <p:spPr>
          <a:xfrm>
            <a:off x="7288568" y="5094512"/>
            <a:ext cx="3310466" cy="307777"/>
          </a:xfrm>
          <a:prstGeom prst="rect">
            <a:avLst/>
          </a:prstGeom>
          <a:noFill/>
        </p:spPr>
        <p:txBody>
          <a:bodyPr wrap="square" rtlCol="0">
            <a:spAutoFit/>
          </a:bodyPr>
          <a:lstStyle/>
          <a:p>
            <a:pPr algn="ctr"/>
            <a:r>
              <a:rPr lang="en-US" sz="1400" dirty="0"/>
              <a:t>Spin coating process</a:t>
            </a:r>
            <a:endParaRPr lang="en-US" sz="1400" baseline="30000" dirty="0"/>
          </a:p>
        </p:txBody>
      </p:sp>
    </p:spTree>
    <p:extLst>
      <p:ext uri="{BB962C8B-B14F-4D97-AF65-F5344CB8AC3E}">
        <p14:creationId xmlns:p14="http://schemas.microsoft.com/office/powerpoint/2010/main" val="160070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purple and white lights in the sky&#10;&#10;Description automatically generated">
            <a:extLst>
              <a:ext uri="{FF2B5EF4-FFF2-40B4-BE49-F238E27FC236}">
                <a16:creationId xmlns:a16="http://schemas.microsoft.com/office/drawing/2014/main" id="{18B9DA63-ED8D-434F-B43D-5FDC4DE0A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491" y="2162558"/>
            <a:ext cx="2286000" cy="2286000"/>
          </a:xfrm>
          <a:prstGeom prst="rect">
            <a:avLst/>
          </a:prstGeom>
        </p:spPr>
      </p:pic>
      <p:pic>
        <p:nvPicPr>
          <p:cNvPr id="41" name="Picture 40" descr="A purple and pink lights in the sky&#10;&#10;Description automatically generated">
            <a:extLst>
              <a:ext uri="{FF2B5EF4-FFF2-40B4-BE49-F238E27FC236}">
                <a16:creationId xmlns:a16="http://schemas.microsoft.com/office/drawing/2014/main" id="{260379A8-1799-71CF-B087-D2895550B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30" y="2162558"/>
            <a:ext cx="2286000" cy="2286000"/>
          </a:xfrm>
          <a:prstGeom prst="rect">
            <a:avLst/>
          </a:prstGeom>
        </p:spPr>
      </p:pic>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030146" cy="1325563"/>
          </a:xfrm>
        </p:spPr>
        <p:txBody>
          <a:bodyPr/>
          <a:lstStyle/>
          <a:p>
            <a:r>
              <a:rPr lang="en-US" dirty="0"/>
              <a:t>Data Processing - Denoising</a:t>
            </a:r>
          </a:p>
        </p:txBody>
      </p:sp>
      <p:sp>
        <p:nvSpPr>
          <p:cNvPr id="4" name="TextBox 3">
            <a:extLst>
              <a:ext uri="{FF2B5EF4-FFF2-40B4-BE49-F238E27FC236}">
                <a16:creationId xmlns:a16="http://schemas.microsoft.com/office/drawing/2014/main" id="{EB0457C9-72C7-C5FD-DE55-DD2FEBCF9261}"/>
              </a:ext>
            </a:extLst>
          </p:cNvPr>
          <p:cNvSpPr txBox="1"/>
          <p:nvPr/>
        </p:nvSpPr>
        <p:spPr>
          <a:xfrm rot="16200000">
            <a:off x="-491527" y="2994577"/>
            <a:ext cx="1987928" cy="369332"/>
          </a:xfrm>
          <a:prstGeom prst="rect">
            <a:avLst/>
          </a:prstGeom>
          <a:noFill/>
        </p:spPr>
        <p:txBody>
          <a:bodyPr wrap="square" rtlCol="0">
            <a:spAutoFit/>
          </a:bodyPr>
          <a:lstStyle/>
          <a:p>
            <a:pPr algn="ctr"/>
            <a:r>
              <a:rPr lang="en-US" dirty="0"/>
              <a:t>Cy5 at 20 W/cm</a:t>
            </a:r>
            <a:r>
              <a:rPr lang="en-US" baseline="30000" dirty="0"/>
              <a:t>2</a:t>
            </a:r>
          </a:p>
        </p:txBody>
      </p:sp>
      <p:sp>
        <p:nvSpPr>
          <p:cNvPr id="3" name="TextBox 2">
            <a:extLst>
              <a:ext uri="{FF2B5EF4-FFF2-40B4-BE49-F238E27FC236}">
                <a16:creationId xmlns:a16="http://schemas.microsoft.com/office/drawing/2014/main" id="{EC96B869-07C6-4613-2A7B-B179C7E6A6FF}"/>
              </a:ext>
            </a:extLst>
          </p:cNvPr>
          <p:cNvSpPr txBox="1"/>
          <p:nvPr/>
        </p:nvSpPr>
        <p:spPr>
          <a:xfrm>
            <a:off x="317770" y="4920428"/>
            <a:ext cx="3035030" cy="369332"/>
          </a:xfrm>
          <a:prstGeom prst="rect">
            <a:avLst/>
          </a:prstGeom>
          <a:noFill/>
        </p:spPr>
        <p:txBody>
          <a:bodyPr wrap="square" rtlCol="0">
            <a:spAutoFit/>
          </a:bodyPr>
          <a:lstStyle/>
          <a:p>
            <a:pPr algn="ctr"/>
            <a:r>
              <a:rPr lang="en-US" dirty="0"/>
              <a:t>Representative TIRF movie</a:t>
            </a:r>
          </a:p>
        </p:txBody>
      </p:sp>
      <p:sp>
        <p:nvSpPr>
          <p:cNvPr id="5" name="TextBox 4">
            <a:extLst>
              <a:ext uri="{FF2B5EF4-FFF2-40B4-BE49-F238E27FC236}">
                <a16:creationId xmlns:a16="http://schemas.microsoft.com/office/drawing/2014/main" id="{C7F7BAA6-DCD0-4082-A4D4-63739FBB797F}"/>
              </a:ext>
            </a:extLst>
          </p:cNvPr>
          <p:cNvSpPr txBox="1"/>
          <p:nvPr/>
        </p:nvSpPr>
        <p:spPr>
          <a:xfrm>
            <a:off x="967066" y="1704100"/>
            <a:ext cx="1987928" cy="369332"/>
          </a:xfrm>
          <a:prstGeom prst="rect">
            <a:avLst/>
          </a:prstGeom>
          <a:noFill/>
        </p:spPr>
        <p:txBody>
          <a:bodyPr wrap="square" rtlCol="0">
            <a:spAutoFit/>
          </a:bodyPr>
          <a:lstStyle/>
          <a:p>
            <a:pPr algn="ctr"/>
            <a:r>
              <a:rPr lang="en-US" dirty="0"/>
              <a:t>Original Movie</a:t>
            </a:r>
            <a:endParaRPr lang="en-US" baseline="30000" dirty="0"/>
          </a:p>
        </p:txBody>
      </p:sp>
      <p:sp>
        <p:nvSpPr>
          <p:cNvPr id="9" name="TextBox 8">
            <a:extLst>
              <a:ext uri="{FF2B5EF4-FFF2-40B4-BE49-F238E27FC236}">
                <a16:creationId xmlns:a16="http://schemas.microsoft.com/office/drawing/2014/main" id="{034F3431-9D96-15C1-0851-99113ADF758B}"/>
              </a:ext>
            </a:extLst>
          </p:cNvPr>
          <p:cNvSpPr txBox="1"/>
          <p:nvPr/>
        </p:nvSpPr>
        <p:spPr>
          <a:xfrm>
            <a:off x="3563195" y="1565601"/>
            <a:ext cx="2286000" cy="646331"/>
          </a:xfrm>
          <a:prstGeom prst="rect">
            <a:avLst/>
          </a:prstGeom>
          <a:noFill/>
        </p:spPr>
        <p:txBody>
          <a:bodyPr wrap="square" rtlCol="0">
            <a:spAutoFit/>
          </a:bodyPr>
          <a:lstStyle/>
          <a:p>
            <a:pPr algn="ctr"/>
            <a:r>
              <a:rPr lang="en-US" dirty="0"/>
              <a:t>1</a:t>
            </a:r>
            <a:r>
              <a:rPr lang="en-US" baseline="30000" dirty="0"/>
              <a:t>st</a:t>
            </a:r>
            <a:r>
              <a:rPr lang="en-US" dirty="0"/>
              <a:t> frame @ high contrast</a:t>
            </a:r>
            <a:endParaRPr lang="en-US" baseline="30000" dirty="0"/>
          </a:p>
        </p:txBody>
      </p:sp>
      <p:pic>
        <p:nvPicPr>
          <p:cNvPr id="11" name="Picture 10" descr="A colorful background with many spots&#10;&#10;Description automatically generated with medium confidence">
            <a:extLst>
              <a:ext uri="{FF2B5EF4-FFF2-40B4-BE49-F238E27FC236}">
                <a16:creationId xmlns:a16="http://schemas.microsoft.com/office/drawing/2014/main" id="{82108A51-628D-9BAB-C371-4629639B2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471" y="2185278"/>
            <a:ext cx="2286000" cy="2286000"/>
          </a:xfrm>
          <a:prstGeom prst="rect">
            <a:avLst/>
          </a:prstGeom>
        </p:spPr>
      </p:pic>
      <p:pic>
        <p:nvPicPr>
          <p:cNvPr id="14" name="Picture 13" descr="A green and yellow background&#10;&#10;Description automatically generated">
            <a:extLst>
              <a:ext uri="{FF2B5EF4-FFF2-40B4-BE49-F238E27FC236}">
                <a16:creationId xmlns:a16="http://schemas.microsoft.com/office/drawing/2014/main" id="{009A1239-C2A5-7A0E-34DE-2602B7B61E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912" y="2185278"/>
            <a:ext cx="2286000" cy="2286000"/>
          </a:xfrm>
          <a:prstGeom prst="rect">
            <a:avLst/>
          </a:prstGeom>
        </p:spPr>
      </p:pic>
      <p:sp>
        <p:nvSpPr>
          <p:cNvPr id="15" name="TextBox 14">
            <a:extLst>
              <a:ext uri="{FF2B5EF4-FFF2-40B4-BE49-F238E27FC236}">
                <a16:creationId xmlns:a16="http://schemas.microsoft.com/office/drawing/2014/main" id="{C28B4663-4AF8-2FF8-96A8-0BED0BFD51E7}"/>
              </a:ext>
            </a:extLst>
          </p:cNvPr>
          <p:cNvSpPr txBox="1"/>
          <p:nvPr/>
        </p:nvSpPr>
        <p:spPr>
          <a:xfrm>
            <a:off x="6308636" y="1565601"/>
            <a:ext cx="2286000" cy="646331"/>
          </a:xfrm>
          <a:prstGeom prst="rect">
            <a:avLst/>
          </a:prstGeom>
          <a:noFill/>
        </p:spPr>
        <p:txBody>
          <a:bodyPr wrap="square" rtlCol="0">
            <a:spAutoFit/>
          </a:bodyPr>
          <a:lstStyle/>
          <a:p>
            <a:pPr algn="ctr"/>
            <a:r>
              <a:rPr lang="en-US" dirty="0"/>
              <a:t>1</a:t>
            </a:r>
            <a:r>
              <a:rPr lang="en-US" baseline="30000" dirty="0"/>
              <a:t>st</a:t>
            </a:r>
            <a:r>
              <a:rPr lang="en-US" dirty="0"/>
              <a:t> frame @ high contrast</a:t>
            </a:r>
            <a:endParaRPr lang="en-US" baseline="30000" dirty="0"/>
          </a:p>
        </p:txBody>
      </p:sp>
      <p:sp>
        <p:nvSpPr>
          <p:cNvPr id="16" name="TextBox 15">
            <a:extLst>
              <a:ext uri="{FF2B5EF4-FFF2-40B4-BE49-F238E27FC236}">
                <a16:creationId xmlns:a16="http://schemas.microsoft.com/office/drawing/2014/main" id="{CACF8D66-F7AE-9859-42D6-0E118399A469}"/>
              </a:ext>
            </a:extLst>
          </p:cNvPr>
          <p:cNvSpPr txBox="1"/>
          <p:nvPr/>
        </p:nvSpPr>
        <p:spPr>
          <a:xfrm>
            <a:off x="3613714" y="1266083"/>
            <a:ext cx="2235481" cy="369332"/>
          </a:xfrm>
          <a:prstGeom prst="rect">
            <a:avLst/>
          </a:prstGeom>
          <a:noFill/>
        </p:spPr>
        <p:txBody>
          <a:bodyPr wrap="square" rtlCol="0">
            <a:spAutoFit/>
          </a:bodyPr>
          <a:lstStyle/>
          <a:p>
            <a:pPr algn="ctr"/>
            <a:r>
              <a:rPr lang="en-US" dirty="0"/>
              <a:t>Original</a:t>
            </a:r>
            <a:endParaRPr lang="en-US" baseline="30000" dirty="0"/>
          </a:p>
        </p:txBody>
      </p:sp>
      <p:sp>
        <p:nvSpPr>
          <p:cNvPr id="17" name="TextBox 16">
            <a:extLst>
              <a:ext uri="{FF2B5EF4-FFF2-40B4-BE49-F238E27FC236}">
                <a16:creationId xmlns:a16="http://schemas.microsoft.com/office/drawing/2014/main" id="{76021497-1EEE-4359-5664-E0EB3647B51D}"/>
              </a:ext>
            </a:extLst>
          </p:cNvPr>
          <p:cNvSpPr txBox="1"/>
          <p:nvPr/>
        </p:nvSpPr>
        <p:spPr>
          <a:xfrm>
            <a:off x="6308636" y="1275627"/>
            <a:ext cx="2286000" cy="369332"/>
          </a:xfrm>
          <a:prstGeom prst="rect">
            <a:avLst/>
          </a:prstGeom>
          <a:noFill/>
        </p:spPr>
        <p:txBody>
          <a:bodyPr wrap="square" rtlCol="0">
            <a:spAutoFit/>
          </a:bodyPr>
          <a:lstStyle/>
          <a:p>
            <a:pPr algn="ctr"/>
            <a:r>
              <a:rPr lang="en-US" dirty="0"/>
              <a:t>Denoised</a:t>
            </a:r>
            <a:endParaRPr lang="en-US" baseline="30000" dirty="0"/>
          </a:p>
        </p:txBody>
      </p:sp>
      <p:sp>
        <p:nvSpPr>
          <p:cNvPr id="21" name="TextBox 20">
            <a:extLst>
              <a:ext uri="{FF2B5EF4-FFF2-40B4-BE49-F238E27FC236}">
                <a16:creationId xmlns:a16="http://schemas.microsoft.com/office/drawing/2014/main" id="{88561F19-AB7B-C967-CAAC-CFC5104E89C2}"/>
              </a:ext>
            </a:extLst>
          </p:cNvPr>
          <p:cNvSpPr txBox="1"/>
          <p:nvPr/>
        </p:nvSpPr>
        <p:spPr>
          <a:xfrm>
            <a:off x="9202837" y="1704100"/>
            <a:ext cx="1987928" cy="369332"/>
          </a:xfrm>
          <a:prstGeom prst="rect">
            <a:avLst/>
          </a:prstGeom>
          <a:noFill/>
        </p:spPr>
        <p:txBody>
          <a:bodyPr wrap="square" rtlCol="0">
            <a:spAutoFit/>
          </a:bodyPr>
          <a:lstStyle/>
          <a:p>
            <a:pPr algn="ctr"/>
            <a:r>
              <a:rPr lang="en-US" dirty="0"/>
              <a:t>Denoised Movie</a:t>
            </a:r>
            <a:endParaRPr lang="en-US" baseline="30000" dirty="0"/>
          </a:p>
        </p:txBody>
      </p:sp>
      <p:pic>
        <p:nvPicPr>
          <p:cNvPr id="32" name="Picture 31" descr="A graph with a line and dots&#10;&#10;Description automatically generated">
            <a:extLst>
              <a:ext uri="{FF2B5EF4-FFF2-40B4-BE49-F238E27FC236}">
                <a16:creationId xmlns:a16="http://schemas.microsoft.com/office/drawing/2014/main" id="{9E237F9E-F4B6-60BA-095C-20DF0757141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222149" y="4517097"/>
            <a:ext cx="2478024" cy="2130552"/>
          </a:xfrm>
          <a:prstGeom prst="rect">
            <a:avLst/>
          </a:prstGeom>
        </p:spPr>
      </p:pic>
      <p:pic>
        <p:nvPicPr>
          <p:cNvPr id="36" name="Picture 35" descr="A graph with a red line&#10;&#10;Description automatically generated">
            <a:extLst>
              <a:ext uri="{FF2B5EF4-FFF2-40B4-BE49-F238E27FC236}">
                <a16:creationId xmlns:a16="http://schemas.microsoft.com/office/drawing/2014/main" id="{07730118-E799-D0CC-F66D-4BD4F420A9A6}"/>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3472980" y="4521902"/>
            <a:ext cx="2478847" cy="2126548"/>
          </a:xfrm>
          <a:prstGeom prst="rect">
            <a:avLst/>
          </a:prstGeom>
        </p:spPr>
      </p:pic>
      <p:sp>
        <p:nvSpPr>
          <p:cNvPr id="37" name="TextBox 36">
            <a:extLst>
              <a:ext uri="{FF2B5EF4-FFF2-40B4-BE49-F238E27FC236}">
                <a16:creationId xmlns:a16="http://schemas.microsoft.com/office/drawing/2014/main" id="{EAB62852-403E-445A-AEF0-1AEE167C5CD3}"/>
              </a:ext>
            </a:extLst>
          </p:cNvPr>
          <p:cNvSpPr txBox="1"/>
          <p:nvPr/>
        </p:nvSpPr>
        <p:spPr>
          <a:xfrm>
            <a:off x="4086024" y="4477017"/>
            <a:ext cx="1067921" cy="369332"/>
          </a:xfrm>
          <a:prstGeom prst="rect">
            <a:avLst/>
          </a:prstGeom>
          <a:noFill/>
        </p:spPr>
        <p:txBody>
          <a:bodyPr wrap="none" rtlCol="0">
            <a:spAutoFit/>
          </a:bodyPr>
          <a:lstStyle/>
          <a:p>
            <a:r>
              <a:rPr lang="en-US" dirty="0"/>
              <a:t>fit = </a:t>
            </a:r>
            <a:r>
              <a:rPr lang="en-US" dirty="0" err="1"/>
              <a:t>kx+b</a:t>
            </a:r>
            <a:endParaRPr lang="en-US" dirty="0"/>
          </a:p>
        </p:txBody>
      </p:sp>
      <p:sp>
        <p:nvSpPr>
          <p:cNvPr id="38" name="TextBox 37">
            <a:extLst>
              <a:ext uri="{FF2B5EF4-FFF2-40B4-BE49-F238E27FC236}">
                <a16:creationId xmlns:a16="http://schemas.microsoft.com/office/drawing/2014/main" id="{5779DB6D-F6BD-D1E4-53BD-0959FBE46B1C}"/>
              </a:ext>
            </a:extLst>
          </p:cNvPr>
          <p:cNvSpPr txBox="1"/>
          <p:nvPr/>
        </p:nvSpPr>
        <p:spPr>
          <a:xfrm>
            <a:off x="4174639" y="6120757"/>
            <a:ext cx="1072730" cy="369332"/>
          </a:xfrm>
          <a:prstGeom prst="rect">
            <a:avLst/>
          </a:prstGeom>
          <a:noFill/>
        </p:spPr>
        <p:txBody>
          <a:bodyPr wrap="none" rtlCol="0">
            <a:spAutoFit/>
          </a:bodyPr>
          <a:lstStyle/>
          <a:p>
            <a:r>
              <a:rPr lang="en-US" dirty="0"/>
              <a:t>k = 0.012</a:t>
            </a:r>
          </a:p>
        </p:txBody>
      </p:sp>
      <p:sp>
        <p:nvSpPr>
          <p:cNvPr id="39" name="TextBox 38">
            <a:extLst>
              <a:ext uri="{FF2B5EF4-FFF2-40B4-BE49-F238E27FC236}">
                <a16:creationId xmlns:a16="http://schemas.microsoft.com/office/drawing/2014/main" id="{6B007E92-2C9C-9782-372E-99F24AA6971F}"/>
              </a:ext>
            </a:extLst>
          </p:cNvPr>
          <p:cNvSpPr txBox="1"/>
          <p:nvPr/>
        </p:nvSpPr>
        <p:spPr>
          <a:xfrm>
            <a:off x="6920080" y="6139680"/>
            <a:ext cx="1072730" cy="369332"/>
          </a:xfrm>
          <a:prstGeom prst="rect">
            <a:avLst/>
          </a:prstGeom>
          <a:noFill/>
        </p:spPr>
        <p:txBody>
          <a:bodyPr wrap="none" rtlCol="0">
            <a:spAutoFit/>
          </a:bodyPr>
          <a:lstStyle/>
          <a:p>
            <a:r>
              <a:rPr lang="en-US" dirty="0"/>
              <a:t>k = 0.002</a:t>
            </a:r>
          </a:p>
        </p:txBody>
      </p:sp>
      <p:sp>
        <p:nvSpPr>
          <p:cNvPr id="45" name="TextBox 44">
            <a:extLst>
              <a:ext uri="{FF2B5EF4-FFF2-40B4-BE49-F238E27FC236}">
                <a16:creationId xmlns:a16="http://schemas.microsoft.com/office/drawing/2014/main" id="{0E2CE2A8-F547-6C36-4CF9-E50567FC53BC}"/>
              </a:ext>
            </a:extLst>
          </p:cNvPr>
          <p:cNvSpPr txBox="1"/>
          <p:nvPr/>
        </p:nvSpPr>
        <p:spPr>
          <a:xfrm>
            <a:off x="8888091" y="5220733"/>
            <a:ext cx="3051360" cy="646331"/>
          </a:xfrm>
          <a:prstGeom prst="rect">
            <a:avLst/>
          </a:prstGeom>
          <a:noFill/>
          <a:ln>
            <a:solidFill>
              <a:srgbClr val="FF0000"/>
            </a:solidFill>
          </a:ln>
        </p:spPr>
        <p:txBody>
          <a:bodyPr wrap="square" rtlCol="0">
            <a:spAutoFit/>
          </a:bodyPr>
          <a:lstStyle/>
          <a:p>
            <a:pPr algn="ctr"/>
            <a:r>
              <a:rPr lang="en-US" dirty="0"/>
              <a:t>Simplifies thresholding and thus particles detection</a:t>
            </a:r>
          </a:p>
        </p:txBody>
      </p:sp>
    </p:spTree>
    <p:extLst>
      <p:ext uri="{BB962C8B-B14F-4D97-AF65-F5344CB8AC3E}">
        <p14:creationId xmlns:p14="http://schemas.microsoft.com/office/powerpoint/2010/main" val="405033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353800" cy="1325563"/>
          </a:xfrm>
        </p:spPr>
        <p:txBody>
          <a:bodyPr/>
          <a:lstStyle/>
          <a:p>
            <a:r>
              <a:rPr lang="en-US" dirty="0"/>
              <a:t>Data Processing – Particles Tracking</a:t>
            </a:r>
          </a:p>
        </p:txBody>
      </p:sp>
      <p:sp>
        <p:nvSpPr>
          <p:cNvPr id="35" name="TextBox 34">
            <a:extLst>
              <a:ext uri="{FF2B5EF4-FFF2-40B4-BE49-F238E27FC236}">
                <a16:creationId xmlns:a16="http://schemas.microsoft.com/office/drawing/2014/main" id="{690A12D3-462F-E3BE-28F3-9CCD5FD041A8}"/>
              </a:ext>
            </a:extLst>
          </p:cNvPr>
          <p:cNvSpPr txBox="1"/>
          <p:nvPr/>
        </p:nvSpPr>
        <p:spPr>
          <a:xfrm>
            <a:off x="42790" y="1786641"/>
            <a:ext cx="1668544" cy="369332"/>
          </a:xfrm>
          <a:prstGeom prst="rect">
            <a:avLst/>
          </a:prstGeom>
          <a:noFill/>
        </p:spPr>
        <p:txBody>
          <a:bodyPr wrap="square" rtlCol="0">
            <a:spAutoFit/>
          </a:bodyPr>
          <a:lstStyle/>
          <a:p>
            <a:pPr algn="ctr"/>
            <a:r>
              <a:rPr lang="en-US" dirty="0">
                <a:solidFill>
                  <a:schemeClr val="bg1"/>
                </a:solidFill>
              </a:rPr>
              <a:t>Goodson Lab:</a:t>
            </a:r>
            <a:endParaRPr lang="en-US" baseline="30000" dirty="0">
              <a:solidFill>
                <a:schemeClr val="bg1"/>
              </a:solidFill>
            </a:endParaRPr>
          </a:p>
        </p:txBody>
      </p:sp>
      <p:pic>
        <p:nvPicPr>
          <p:cNvPr id="7" name="Picture 6" descr="A group of red circles on a blue background&#10;&#10;Description automatically generated">
            <a:extLst>
              <a:ext uri="{FF2B5EF4-FFF2-40B4-BE49-F238E27FC236}">
                <a16:creationId xmlns:a16="http://schemas.microsoft.com/office/drawing/2014/main" id="{944DB5AB-2978-5DA0-6F74-0D7BC6920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96" y="2587233"/>
            <a:ext cx="2556841" cy="2563499"/>
          </a:xfrm>
          <a:prstGeom prst="rect">
            <a:avLst/>
          </a:prstGeom>
        </p:spPr>
      </p:pic>
      <p:pic>
        <p:nvPicPr>
          <p:cNvPr id="10" name="Picture 9" descr="A group of red circles on a blue background&#10;&#10;Description automatically generated">
            <a:extLst>
              <a:ext uri="{FF2B5EF4-FFF2-40B4-BE49-F238E27FC236}">
                <a16:creationId xmlns:a16="http://schemas.microsoft.com/office/drawing/2014/main" id="{F3EC3BA3-FC63-055F-0816-877023609CCA}"/>
              </a:ext>
            </a:extLst>
          </p:cNvPr>
          <p:cNvPicPr>
            <a:picLocks noChangeAspect="1"/>
          </p:cNvPicPr>
          <p:nvPr/>
        </p:nvPicPr>
        <p:blipFill rotWithShape="1">
          <a:blip r:embed="rId2">
            <a:extLst>
              <a:ext uri="{28A0092B-C50C-407E-A947-70E740481C1C}">
                <a14:useLocalDpi xmlns:a14="http://schemas.microsoft.com/office/drawing/2010/main" val="0"/>
              </a:ext>
            </a:extLst>
          </a:blip>
          <a:srcRect l="54783" t="48141" b="6642"/>
          <a:stretch/>
        </p:blipFill>
        <p:spPr>
          <a:xfrm>
            <a:off x="4411285" y="2587233"/>
            <a:ext cx="2556841" cy="2563501"/>
          </a:xfrm>
          <a:prstGeom prst="rect">
            <a:avLst/>
          </a:prstGeom>
        </p:spPr>
      </p:pic>
      <p:sp>
        <p:nvSpPr>
          <p:cNvPr id="11" name="Arrow: Right 10">
            <a:extLst>
              <a:ext uri="{FF2B5EF4-FFF2-40B4-BE49-F238E27FC236}">
                <a16:creationId xmlns:a16="http://schemas.microsoft.com/office/drawing/2014/main" id="{F2666F07-8058-87E1-F3E3-EC70C0A8192F}"/>
              </a:ext>
            </a:extLst>
          </p:cNvPr>
          <p:cNvSpPr/>
          <p:nvPr/>
        </p:nvSpPr>
        <p:spPr>
          <a:xfrm>
            <a:off x="3676286" y="3557155"/>
            <a:ext cx="705394" cy="531223"/>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918DF2-E482-D39C-C781-A18F8EFA1278}"/>
              </a:ext>
            </a:extLst>
          </p:cNvPr>
          <p:cNvSpPr/>
          <p:nvPr/>
        </p:nvSpPr>
        <p:spPr>
          <a:xfrm>
            <a:off x="2169703" y="3825169"/>
            <a:ext cx="1343833" cy="1325563"/>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4A12C8B-1613-3231-A586-CD7A241DA7FB}"/>
              </a:ext>
            </a:extLst>
          </p:cNvPr>
          <p:cNvPicPr>
            <a:picLocks noChangeAspect="1"/>
          </p:cNvPicPr>
          <p:nvPr/>
        </p:nvPicPr>
        <p:blipFill>
          <a:blip r:embed="rId3"/>
          <a:stretch>
            <a:fillRect/>
          </a:stretch>
        </p:blipFill>
        <p:spPr>
          <a:xfrm>
            <a:off x="7786731" y="2448819"/>
            <a:ext cx="3656060" cy="2738722"/>
          </a:xfrm>
          <a:prstGeom prst="rect">
            <a:avLst/>
          </a:prstGeom>
        </p:spPr>
      </p:pic>
      <p:sp>
        <p:nvSpPr>
          <p:cNvPr id="17" name="TextBox 16">
            <a:extLst>
              <a:ext uri="{FF2B5EF4-FFF2-40B4-BE49-F238E27FC236}">
                <a16:creationId xmlns:a16="http://schemas.microsoft.com/office/drawing/2014/main" id="{03FC4720-FC27-4FC9-B7FA-EBDFE419E478}"/>
              </a:ext>
            </a:extLst>
          </p:cNvPr>
          <p:cNvSpPr txBox="1"/>
          <p:nvPr/>
        </p:nvSpPr>
        <p:spPr>
          <a:xfrm>
            <a:off x="652188" y="5397326"/>
            <a:ext cx="3035030" cy="369332"/>
          </a:xfrm>
          <a:prstGeom prst="rect">
            <a:avLst/>
          </a:prstGeom>
          <a:noFill/>
        </p:spPr>
        <p:txBody>
          <a:bodyPr wrap="square" rtlCol="0">
            <a:spAutoFit/>
          </a:bodyPr>
          <a:lstStyle/>
          <a:p>
            <a:pPr algn="ctr"/>
            <a:r>
              <a:rPr lang="en-US" dirty="0"/>
              <a:t>First frame of the movie</a:t>
            </a:r>
          </a:p>
        </p:txBody>
      </p:sp>
      <p:sp>
        <p:nvSpPr>
          <p:cNvPr id="19" name="TextBox 18">
            <a:extLst>
              <a:ext uri="{FF2B5EF4-FFF2-40B4-BE49-F238E27FC236}">
                <a16:creationId xmlns:a16="http://schemas.microsoft.com/office/drawing/2014/main" id="{E87761AF-5F4C-4835-B07F-3E3FB21FA15D}"/>
              </a:ext>
            </a:extLst>
          </p:cNvPr>
          <p:cNvSpPr txBox="1"/>
          <p:nvPr/>
        </p:nvSpPr>
        <p:spPr>
          <a:xfrm>
            <a:off x="4172190" y="5435876"/>
            <a:ext cx="3035030" cy="369332"/>
          </a:xfrm>
          <a:prstGeom prst="rect">
            <a:avLst/>
          </a:prstGeom>
          <a:noFill/>
        </p:spPr>
        <p:txBody>
          <a:bodyPr wrap="square" rtlCol="0">
            <a:spAutoFit/>
          </a:bodyPr>
          <a:lstStyle/>
          <a:p>
            <a:pPr algn="ctr"/>
            <a:r>
              <a:rPr lang="en-US" dirty="0"/>
              <a:t>Zoom in</a:t>
            </a:r>
          </a:p>
        </p:txBody>
      </p:sp>
      <p:sp>
        <p:nvSpPr>
          <p:cNvPr id="20" name="TextBox 19">
            <a:extLst>
              <a:ext uri="{FF2B5EF4-FFF2-40B4-BE49-F238E27FC236}">
                <a16:creationId xmlns:a16="http://schemas.microsoft.com/office/drawing/2014/main" id="{22ED1D1E-F807-4A35-B520-8FC0738C9CB8}"/>
              </a:ext>
            </a:extLst>
          </p:cNvPr>
          <p:cNvSpPr txBox="1"/>
          <p:nvPr/>
        </p:nvSpPr>
        <p:spPr>
          <a:xfrm>
            <a:off x="8504782" y="5442682"/>
            <a:ext cx="3035030" cy="646331"/>
          </a:xfrm>
          <a:prstGeom prst="rect">
            <a:avLst/>
          </a:prstGeom>
          <a:noFill/>
        </p:spPr>
        <p:txBody>
          <a:bodyPr wrap="square" rtlCol="0">
            <a:spAutoFit/>
          </a:bodyPr>
          <a:lstStyle/>
          <a:p>
            <a:pPr algn="ctr"/>
            <a:r>
              <a:rPr lang="en-US" dirty="0"/>
              <a:t>Represented trace of the detected particle</a:t>
            </a:r>
          </a:p>
        </p:txBody>
      </p:sp>
    </p:spTree>
    <p:extLst>
      <p:ext uri="{BB962C8B-B14F-4D97-AF65-F5344CB8AC3E}">
        <p14:creationId xmlns:p14="http://schemas.microsoft.com/office/powerpoint/2010/main" val="358647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353800" cy="1325563"/>
          </a:xfrm>
        </p:spPr>
        <p:txBody>
          <a:bodyPr/>
          <a:lstStyle/>
          <a:p>
            <a:r>
              <a:rPr lang="en-US" dirty="0"/>
              <a:t>Received Photons</a:t>
            </a:r>
          </a:p>
        </p:txBody>
      </p:sp>
      <p:sp>
        <p:nvSpPr>
          <p:cNvPr id="35" name="TextBox 34">
            <a:extLst>
              <a:ext uri="{FF2B5EF4-FFF2-40B4-BE49-F238E27FC236}">
                <a16:creationId xmlns:a16="http://schemas.microsoft.com/office/drawing/2014/main" id="{690A12D3-462F-E3BE-28F3-9CCD5FD041A8}"/>
              </a:ext>
            </a:extLst>
          </p:cNvPr>
          <p:cNvSpPr txBox="1"/>
          <p:nvPr/>
        </p:nvSpPr>
        <p:spPr>
          <a:xfrm>
            <a:off x="42790" y="1786641"/>
            <a:ext cx="1668544" cy="369332"/>
          </a:xfrm>
          <a:prstGeom prst="rect">
            <a:avLst/>
          </a:prstGeom>
          <a:noFill/>
        </p:spPr>
        <p:txBody>
          <a:bodyPr wrap="square" rtlCol="0">
            <a:spAutoFit/>
          </a:bodyPr>
          <a:lstStyle/>
          <a:p>
            <a:pPr algn="ctr"/>
            <a:r>
              <a:rPr lang="en-US" dirty="0">
                <a:solidFill>
                  <a:schemeClr val="bg1"/>
                </a:solidFill>
              </a:rPr>
              <a:t>Goodson Lab:</a:t>
            </a:r>
            <a:endParaRPr lang="en-US" baseline="30000" dirty="0">
              <a:solidFill>
                <a:schemeClr val="bg1"/>
              </a:solidFill>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03869D5-DFE7-48CB-98CE-56C094D31577}"/>
                  </a:ext>
                </a:extLst>
              </p:cNvPr>
              <p:cNvSpPr txBox="1"/>
              <p:nvPr/>
            </p:nvSpPr>
            <p:spPr>
              <a:xfrm>
                <a:off x="454980" y="1593933"/>
                <a:ext cx="6789198" cy="3108095"/>
              </a:xfrm>
              <a:prstGeom prst="rect">
                <a:avLst/>
              </a:prstGeom>
              <a:noFill/>
            </p:spPr>
            <p:txBody>
              <a:bodyPr wrap="square">
                <a:spAutoFit/>
              </a:bodyPr>
              <a:lstStyle/>
              <a:p>
                <a:pPr marL="0" marR="0" algn="just">
                  <a:lnSpc>
                    <a:spcPct val="115000"/>
                  </a:lnSpc>
                  <a:spcBef>
                    <a:spcPts val="0"/>
                  </a:spcBef>
                  <a:spcAft>
                    <a:spcPts val="800"/>
                  </a:spcAft>
                </a:pPr>
                <a:r>
                  <a:rPr lang="en-US" sz="1800" kern="100" dirty="0">
                    <a:effectLst/>
                    <a:latin typeface="Times New Roman" panose="02020603050405020304" pitchFamily="18" charset="0"/>
                    <a:ea typeface="Aptos"/>
                    <a:cs typeface="Times New Roman" panose="02020603050405020304" pitchFamily="18" charset="0"/>
                  </a:rPr>
                  <a:t> </a:t>
                </a:r>
                <a:endParaRPr lang="en-US" sz="1800" kern="100" dirty="0">
                  <a:effectLst/>
                  <a:latin typeface="Aptos"/>
                  <a:ea typeface="Aptos"/>
                  <a:cs typeface="Times New Roman" panose="02020603050405020304" pitchFamily="18" charset="0"/>
                </a:endParaRPr>
              </a:p>
              <a:p>
                <a:pPr marL="0" marR="0" algn="r">
                  <a:lnSpc>
                    <a:spcPct val="115000"/>
                  </a:lnSpc>
                  <a:spcBef>
                    <a:spcPts val="0"/>
                  </a:spcBef>
                  <a:spcAft>
                    <a:spcPts val="800"/>
                  </a:spcAft>
                </a:pPr>
                <a14:m>
                  <m:oMath xmlns:m="http://schemas.openxmlformats.org/officeDocument/2006/math">
                    <m:sSub>
                      <m:sSubPr>
                        <m:ctrlPr>
                          <a:rPr lang="en-US" sz="1800" b="1" i="1" kern="100">
                            <a:effectLst/>
                            <a:latin typeface="Cambria Math" panose="02040503050406030204" pitchFamily="18" charset="0"/>
                            <a:ea typeface="Aptos"/>
                            <a:cs typeface="Times New Roman" panose="02020603050405020304" pitchFamily="18" charset="0"/>
                          </a:rPr>
                        </m:ctrlPr>
                      </m:sSubPr>
                      <m:e>
                        <m:r>
                          <a:rPr lang="en-US" sz="1800" b="1" i="1" kern="100">
                            <a:effectLst/>
                            <a:latin typeface="Cambria Math" panose="02040503050406030204" pitchFamily="18" charset="0"/>
                            <a:ea typeface="Aptos"/>
                            <a:cs typeface="Times New Roman" panose="02020603050405020304" pitchFamily="18" charset="0"/>
                          </a:rPr>
                          <m:t>𝑵</m:t>
                        </m:r>
                      </m:e>
                      <m:sub>
                        <m:r>
                          <a:rPr lang="en-US" sz="1800" b="1" i="1" kern="100">
                            <a:effectLst/>
                            <a:latin typeface="Cambria Math" panose="02040503050406030204" pitchFamily="18" charset="0"/>
                            <a:ea typeface="Aptos"/>
                            <a:cs typeface="Times New Roman" panose="02020603050405020304" pitchFamily="18" charset="0"/>
                          </a:rPr>
                          <m:t>𝒂𝒓𝒓𝒊𝒗𝒆</m:t>
                        </m:r>
                      </m:sub>
                    </m:sSub>
                    <m:r>
                      <a:rPr lang="en-US" sz="1800" b="1" i="1" kern="100">
                        <a:effectLst/>
                        <a:latin typeface="Cambria Math" panose="02040503050406030204" pitchFamily="18" charset="0"/>
                        <a:ea typeface="Aptos"/>
                        <a:cs typeface="Times New Roman" panose="02020603050405020304" pitchFamily="18" charset="0"/>
                      </a:rPr>
                      <m:t>= </m:t>
                    </m:r>
                    <m:f>
                      <m:fPr>
                        <m:ctrlPr>
                          <a:rPr lang="en-US" sz="1800" b="1" i="1" kern="100">
                            <a:effectLst/>
                            <a:latin typeface="Cambria Math" panose="02040503050406030204" pitchFamily="18" charset="0"/>
                            <a:ea typeface="Aptos"/>
                            <a:cs typeface="Times New Roman" panose="02020603050405020304" pitchFamily="18" charset="0"/>
                          </a:rPr>
                        </m:ctrlPr>
                      </m:fPr>
                      <m:num>
                        <m:d>
                          <m:dPr>
                            <m:ctrlPr>
                              <a:rPr lang="en-US" sz="1800" b="1" i="1" kern="100">
                                <a:effectLst/>
                                <a:latin typeface="Cambria Math" panose="02040503050406030204" pitchFamily="18" charset="0"/>
                                <a:ea typeface="Aptos"/>
                                <a:cs typeface="Times New Roman" panose="02020603050405020304" pitchFamily="18" charset="0"/>
                              </a:rPr>
                            </m:ctrlPr>
                          </m:dPr>
                          <m:e>
                            <m:r>
                              <a:rPr lang="en-US" sz="1800" b="1" i="1" kern="100">
                                <a:effectLst/>
                                <a:latin typeface="Cambria Math" panose="02040503050406030204" pitchFamily="18" charset="0"/>
                                <a:ea typeface="Aptos"/>
                                <a:cs typeface="Times New Roman" panose="02020603050405020304" pitchFamily="18" charset="0"/>
                              </a:rPr>
                              <m:t>𝒄</m:t>
                            </m:r>
                            <m:r>
                              <a:rPr lang="en-US" sz="1800" b="1" i="1" kern="100">
                                <a:effectLst/>
                                <a:latin typeface="Cambria Math" panose="02040503050406030204" pitchFamily="18" charset="0"/>
                                <a:ea typeface="Aptos"/>
                                <a:cs typeface="Times New Roman" panose="02020603050405020304" pitchFamily="18" charset="0"/>
                              </a:rPr>
                              <m:t> − </m:t>
                            </m:r>
                            <m:r>
                              <a:rPr lang="en-US" sz="1800" b="1" i="1" kern="100">
                                <a:effectLst/>
                                <a:latin typeface="Cambria Math" panose="02040503050406030204" pitchFamily="18" charset="0"/>
                                <a:ea typeface="Aptos"/>
                                <a:cs typeface="Times New Roman" panose="02020603050405020304" pitchFamily="18" charset="0"/>
                              </a:rPr>
                              <m:t>𝒃𝒊𝒂𝒔</m:t>
                            </m:r>
                            <m:r>
                              <a:rPr lang="en-US" sz="1800" b="1" i="1" kern="100">
                                <a:effectLst/>
                                <a:latin typeface="Cambria Math" panose="02040503050406030204" pitchFamily="18" charset="0"/>
                                <a:ea typeface="Aptos"/>
                                <a:cs typeface="Times New Roman" panose="02020603050405020304" pitchFamily="18" charset="0"/>
                              </a:rPr>
                              <m:t> </m:t>
                            </m:r>
                            <m:r>
                              <a:rPr lang="en-US" sz="1800" b="1" i="1" kern="100">
                                <a:effectLst/>
                                <a:latin typeface="Cambria Math" panose="02040503050406030204" pitchFamily="18" charset="0"/>
                                <a:ea typeface="Aptos"/>
                                <a:cs typeface="Times New Roman" panose="02020603050405020304" pitchFamily="18" charset="0"/>
                              </a:rPr>
                              <m:t>𝒐𝒇𝒇𝒔𝒆𝒕</m:t>
                            </m:r>
                          </m:e>
                        </m:d>
                        <m:r>
                          <a:rPr lang="en-US" sz="1800" b="1" i="1" kern="100">
                            <a:effectLst/>
                            <a:latin typeface="Cambria Math" panose="02040503050406030204" pitchFamily="18" charset="0"/>
                            <a:ea typeface="Aptos"/>
                            <a:cs typeface="Times New Roman" panose="02020603050405020304" pitchFamily="18" charset="0"/>
                          </a:rPr>
                          <m:t> × </m:t>
                        </m:r>
                        <m:r>
                          <a:rPr lang="en-US" sz="1800" b="1" i="1" kern="100">
                            <a:effectLst/>
                            <a:latin typeface="Cambria Math" panose="02040503050406030204" pitchFamily="18" charset="0"/>
                            <a:ea typeface="Aptos"/>
                            <a:cs typeface="Times New Roman" panose="02020603050405020304" pitchFamily="18" charset="0"/>
                          </a:rPr>
                          <m:t>𝒈</m:t>
                        </m:r>
                      </m:num>
                      <m:den>
                        <m:r>
                          <a:rPr lang="en-US" sz="1800" b="1" i="1" kern="100">
                            <a:effectLst/>
                            <a:latin typeface="Cambria Math" panose="02040503050406030204" pitchFamily="18" charset="0"/>
                            <a:ea typeface="Aptos"/>
                            <a:cs typeface="Times New Roman" panose="02020603050405020304" pitchFamily="18" charset="0"/>
                          </a:rPr>
                          <m:t>𝑮</m:t>
                        </m:r>
                        <m:r>
                          <a:rPr lang="en-US" sz="1800" b="1" i="1" kern="100">
                            <a:effectLst/>
                            <a:latin typeface="Cambria Math" panose="02040503050406030204" pitchFamily="18" charset="0"/>
                            <a:ea typeface="Aptos"/>
                            <a:cs typeface="Times New Roman" panose="02020603050405020304" pitchFamily="18" charset="0"/>
                          </a:rPr>
                          <m:t> × </m:t>
                        </m:r>
                        <m:r>
                          <a:rPr lang="en-US" sz="1800" b="1" i="1" kern="100">
                            <a:effectLst/>
                            <a:latin typeface="Cambria Math" panose="02040503050406030204" pitchFamily="18" charset="0"/>
                            <a:ea typeface="Aptos"/>
                            <a:cs typeface="Times New Roman" panose="02020603050405020304" pitchFamily="18" charset="0"/>
                          </a:rPr>
                          <m:t>𝑸𝑬</m:t>
                        </m:r>
                      </m:den>
                    </m:f>
                  </m:oMath>
                </a14:m>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(1)</a:t>
                </a:r>
                <a:endParaRPr lang="en-US" sz="1800" kern="100" dirty="0">
                  <a:effectLst/>
                  <a:latin typeface="Aptos"/>
                  <a:ea typeface="Aptos"/>
                  <a:cs typeface="Times New Roman" panose="02020603050405020304" pitchFamily="18" charset="0"/>
                </a:endParaRPr>
              </a:p>
              <a:p>
                <a:pPr marL="0" marR="0" algn="just">
                  <a:lnSpc>
                    <a:spcPct val="115000"/>
                  </a:lnSpc>
                  <a:spcBef>
                    <a:spcPts val="0"/>
                  </a:spcBef>
                  <a:spcAft>
                    <a:spcPts val="800"/>
                  </a:spcAft>
                </a:pPr>
                <a:r>
                  <a:rPr lang="en-US" sz="1800" i="1" kern="100" dirty="0">
                    <a:effectLst/>
                    <a:latin typeface="Times New Roman" panose="02020603050405020304" pitchFamily="18" charset="0"/>
                    <a:ea typeface="Aptos"/>
                    <a:cs typeface="Times New Roman" panose="02020603050405020304" pitchFamily="18" charset="0"/>
                  </a:rPr>
                  <a:t>c</a:t>
                </a:r>
                <a:r>
                  <a:rPr lang="en-US" sz="1800" kern="100" dirty="0">
                    <a:effectLst/>
                    <a:latin typeface="Times New Roman" panose="02020603050405020304" pitchFamily="18" charset="0"/>
                    <a:ea typeface="Aptos"/>
                    <a:cs typeface="Times New Roman" panose="02020603050405020304" pitchFamily="18" charset="0"/>
                  </a:rPr>
                  <a:t> is the raw count from the camera</a:t>
                </a:r>
                <a:endParaRPr lang="en-US" kern="100" dirty="0">
                  <a:latin typeface="Times New Roman" panose="02020603050405020304" pitchFamily="18" charset="0"/>
                  <a:ea typeface="Aptos"/>
                  <a:cs typeface="Times New Roman" panose="02020603050405020304" pitchFamily="18" charset="0"/>
                </a:endParaRPr>
              </a:p>
              <a:p>
                <a:pPr marL="0" marR="0" algn="just">
                  <a:lnSpc>
                    <a:spcPct val="115000"/>
                  </a:lnSpc>
                  <a:spcBef>
                    <a:spcPts val="0"/>
                  </a:spcBef>
                  <a:spcAft>
                    <a:spcPts val="800"/>
                  </a:spcAft>
                </a:pPr>
                <a:r>
                  <a:rPr lang="en-US" sz="1800" i="1" kern="100" dirty="0">
                    <a:effectLst/>
                    <a:latin typeface="Times New Roman" panose="02020603050405020304" pitchFamily="18" charset="0"/>
                    <a:ea typeface="Aptos"/>
                    <a:cs typeface="Times New Roman" panose="02020603050405020304" pitchFamily="18" charset="0"/>
                  </a:rPr>
                  <a:t>bias offset</a:t>
                </a:r>
                <a:r>
                  <a:rPr lang="en-US" sz="1800" kern="100" dirty="0">
                    <a:effectLst/>
                    <a:latin typeface="Times New Roman" panose="02020603050405020304" pitchFamily="18" charset="0"/>
                    <a:ea typeface="Aptos"/>
                    <a:cs typeface="Times New Roman" panose="02020603050405020304" pitchFamily="18" charset="0"/>
                  </a:rPr>
                  <a:t> is instrumental offices </a:t>
                </a:r>
              </a:p>
              <a:p>
                <a:pPr marL="0" marR="0" algn="just">
                  <a:lnSpc>
                    <a:spcPct val="115000"/>
                  </a:lnSpc>
                  <a:spcBef>
                    <a:spcPts val="0"/>
                  </a:spcBef>
                  <a:spcAft>
                    <a:spcPts val="800"/>
                  </a:spcAft>
                </a:pPr>
                <a:r>
                  <a:rPr lang="en-US" sz="1800" i="1" kern="100" dirty="0">
                    <a:effectLst/>
                    <a:latin typeface="Times New Roman" panose="02020603050405020304" pitchFamily="18" charset="0"/>
                    <a:ea typeface="Aptos"/>
                    <a:cs typeface="Times New Roman" panose="02020603050405020304" pitchFamily="18" charset="0"/>
                  </a:rPr>
                  <a:t>g</a:t>
                </a:r>
                <a:r>
                  <a:rPr lang="en-US" sz="1800" kern="100" dirty="0">
                    <a:effectLst/>
                    <a:latin typeface="Times New Roman" panose="02020603050405020304" pitchFamily="18" charset="0"/>
                    <a:ea typeface="Aptos"/>
                    <a:cs typeface="Times New Roman" panose="02020603050405020304" pitchFamily="18" charset="0"/>
                  </a:rPr>
                  <a:t> is the pre-amplifier gain</a:t>
                </a:r>
                <a:endParaRPr lang="en-US" kern="100" dirty="0">
                  <a:latin typeface="Times New Roman" panose="02020603050405020304" pitchFamily="18" charset="0"/>
                  <a:ea typeface="Aptos"/>
                  <a:cs typeface="Times New Roman" panose="02020603050405020304" pitchFamily="18" charset="0"/>
                </a:endParaRPr>
              </a:p>
              <a:p>
                <a:pPr marL="0" marR="0" algn="just">
                  <a:lnSpc>
                    <a:spcPct val="115000"/>
                  </a:lnSpc>
                  <a:spcBef>
                    <a:spcPts val="0"/>
                  </a:spcBef>
                  <a:spcAft>
                    <a:spcPts val="800"/>
                  </a:spcAft>
                </a:pPr>
                <a:r>
                  <a:rPr lang="en-US" sz="1800" i="1" kern="100" dirty="0">
                    <a:effectLst/>
                    <a:latin typeface="Times New Roman" panose="02020603050405020304" pitchFamily="18" charset="0"/>
                    <a:ea typeface="Aptos"/>
                    <a:cs typeface="Times New Roman" panose="02020603050405020304" pitchFamily="18" charset="0"/>
                  </a:rPr>
                  <a:t>G</a:t>
                </a:r>
                <a:r>
                  <a:rPr lang="en-US" sz="1800" kern="100" dirty="0">
                    <a:effectLst/>
                    <a:latin typeface="Times New Roman" panose="02020603050405020304" pitchFamily="18" charset="0"/>
                    <a:ea typeface="Aptos"/>
                    <a:cs typeface="Times New Roman" panose="02020603050405020304" pitchFamily="18" charset="0"/>
                  </a:rPr>
                  <a:t> is the EM Gain</a:t>
                </a:r>
                <a:endParaRPr lang="en-US" kern="100" dirty="0">
                  <a:latin typeface="Times New Roman" panose="02020603050405020304" pitchFamily="18" charset="0"/>
                  <a:ea typeface="Aptos"/>
                  <a:cs typeface="Times New Roman" panose="02020603050405020304" pitchFamily="18" charset="0"/>
                </a:endParaRPr>
              </a:p>
              <a:p>
                <a:pPr marL="0" marR="0" algn="just">
                  <a:lnSpc>
                    <a:spcPct val="115000"/>
                  </a:lnSpc>
                  <a:spcBef>
                    <a:spcPts val="0"/>
                  </a:spcBef>
                  <a:spcAft>
                    <a:spcPts val="800"/>
                  </a:spcAft>
                </a:pPr>
                <a:r>
                  <a:rPr lang="en-US" sz="1800" i="1" kern="100" dirty="0">
                    <a:effectLst/>
                    <a:latin typeface="Times New Roman" panose="02020603050405020304" pitchFamily="18" charset="0"/>
                    <a:ea typeface="Aptos"/>
                    <a:cs typeface="Times New Roman" panose="02020603050405020304" pitchFamily="18" charset="0"/>
                  </a:rPr>
                  <a:t>QE</a:t>
                </a:r>
                <a:r>
                  <a:rPr lang="en-US" sz="1800" kern="100" dirty="0">
                    <a:effectLst/>
                    <a:latin typeface="Times New Roman" panose="02020603050405020304" pitchFamily="18" charset="0"/>
                    <a:ea typeface="Aptos"/>
                    <a:cs typeface="Times New Roman" panose="02020603050405020304" pitchFamily="18" charset="0"/>
                  </a:rPr>
                  <a:t> is the quantum efficiency of the camera at the selected wavelength</a:t>
                </a:r>
                <a:endParaRPr lang="en-US" sz="1800" kern="100" dirty="0">
                  <a:effectLst/>
                  <a:latin typeface="Aptos"/>
                  <a:ea typeface="Aptos"/>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003869D5-DFE7-48CB-98CE-56C094D31577}"/>
                  </a:ext>
                </a:extLst>
              </p:cNvPr>
              <p:cNvSpPr txBox="1">
                <a:spLocks noRot="1" noChangeAspect="1" noMove="1" noResize="1" noEditPoints="1" noAdjustHandles="1" noChangeArrowheads="1" noChangeShapeType="1" noTextEdit="1"/>
              </p:cNvSpPr>
              <p:nvPr/>
            </p:nvSpPr>
            <p:spPr>
              <a:xfrm>
                <a:off x="454980" y="1593933"/>
                <a:ext cx="6789198" cy="3108095"/>
              </a:xfrm>
              <a:prstGeom prst="rect">
                <a:avLst/>
              </a:prstGeom>
              <a:blipFill>
                <a:blip r:embed="rId2"/>
                <a:stretch>
                  <a:fillRect l="-809" r="-809" b="-1961"/>
                </a:stretch>
              </a:blipFill>
            </p:spPr>
            <p:txBody>
              <a:bodyPr/>
              <a:lstStyle/>
              <a:p>
                <a:r>
                  <a:rPr lang="en-US">
                    <a:noFill/>
                  </a:rPr>
                  <a:t> </a:t>
                </a:r>
              </a:p>
            </p:txBody>
          </p:sp>
        </mc:Fallback>
      </mc:AlternateContent>
    </p:spTree>
    <p:extLst>
      <p:ext uri="{BB962C8B-B14F-4D97-AF65-F5344CB8AC3E}">
        <p14:creationId xmlns:p14="http://schemas.microsoft.com/office/powerpoint/2010/main" val="34478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353800" cy="1325563"/>
          </a:xfrm>
        </p:spPr>
        <p:txBody>
          <a:bodyPr/>
          <a:lstStyle/>
          <a:p>
            <a:r>
              <a:rPr lang="en-US" dirty="0"/>
              <a:t>Emitted Photons</a:t>
            </a:r>
          </a:p>
        </p:txBody>
      </p:sp>
      <p:sp>
        <p:nvSpPr>
          <p:cNvPr id="35" name="TextBox 34">
            <a:extLst>
              <a:ext uri="{FF2B5EF4-FFF2-40B4-BE49-F238E27FC236}">
                <a16:creationId xmlns:a16="http://schemas.microsoft.com/office/drawing/2014/main" id="{690A12D3-462F-E3BE-28F3-9CCD5FD041A8}"/>
              </a:ext>
            </a:extLst>
          </p:cNvPr>
          <p:cNvSpPr txBox="1"/>
          <p:nvPr/>
        </p:nvSpPr>
        <p:spPr>
          <a:xfrm>
            <a:off x="42790" y="1786641"/>
            <a:ext cx="1668544" cy="369332"/>
          </a:xfrm>
          <a:prstGeom prst="rect">
            <a:avLst/>
          </a:prstGeom>
          <a:noFill/>
        </p:spPr>
        <p:txBody>
          <a:bodyPr wrap="square" rtlCol="0">
            <a:spAutoFit/>
          </a:bodyPr>
          <a:lstStyle/>
          <a:p>
            <a:pPr algn="ctr"/>
            <a:r>
              <a:rPr lang="en-US" dirty="0">
                <a:solidFill>
                  <a:schemeClr val="bg1"/>
                </a:solidFill>
              </a:rPr>
              <a:t>Goodson Lab:</a:t>
            </a:r>
            <a:endParaRPr lang="en-US" baseline="30000" dirty="0">
              <a:solidFill>
                <a:schemeClr val="bg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9E7E58-1269-4855-BE81-63BB61209332}"/>
                  </a:ext>
                </a:extLst>
              </p:cNvPr>
              <p:cNvSpPr txBox="1"/>
              <p:nvPr/>
            </p:nvSpPr>
            <p:spPr>
              <a:xfrm>
                <a:off x="1979720" y="2371427"/>
                <a:ext cx="7117671" cy="4115166"/>
              </a:xfrm>
              <a:prstGeom prst="rect">
                <a:avLst/>
              </a:prstGeom>
              <a:noFill/>
            </p:spPr>
            <p:txBody>
              <a:bodyPr wrap="square">
                <a:spAutoFit/>
              </a:bodyPr>
              <a:lstStyle/>
              <a:p>
                <a:pPr marL="0" marR="0" algn="r">
                  <a:lnSpc>
                    <a:spcPct val="115000"/>
                  </a:lnSpc>
                  <a:spcBef>
                    <a:spcPts val="0"/>
                  </a:spcBef>
                  <a:spcAft>
                    <a:spcPts val="800"/>
                  </a:spcAft>
                </a:pPr>
                <a14:m>
                  <m:oMath xmlns:m="http://schemas.openxmlformats.org/officeDocument/2006/math">
                    <m:sSub>
                      <m:sSubPr>
                        <m:ctrlPr>
                          <a:rPr lang="en-US" sz="1800" b="1" i="1" kern="100" smtClean="0">
                            <a:effectLst/>
                            <a:latin typeface="Cambria Math" panose="02040503050406030204" pitchFamily="18" charset="0"/>
                            <a:ea typeface="Aptos"/>
                            <a:cs typeface="Times New Roman" panose="02020603050405020304" pitchFamily="18" charset="0"/>
                          </a:rPr>
                        </m:ctrlPr>
                      </m:sSubPr>
                      <m:e>
                        <m:r>
                          <a:rPr lang="en-US" sz="1800" b="1" i="1" kern="100">
                            <a:effectLst/>
                            <a:latin typeface="Cambria Math" panose="02040503050406030204" pitchFamily="18" charset="0"/>
                            <a:ea typeface="Aptos"/>
                            <a:cs typeface="Times New Roman" panose="02020603050405020304" pitchFamily="18" charset="0"/>
                          </a:rPr>
                          <m:t>𝑵</m:t>
                        </m:r>
                      </m:e>
                      <m:sub>
                        <m:r>
                          <a:rPr lang="en-US" sz="1800" b="1" i="1" kern="100">
                            <a:effectLst/>
                            <a:latin typeface="Cambria Math" panose="02040503050406030204" pitchFamily="18" charset="0"/>
                            <a:ea typeface="Aptos"/>
                            <a:cs typeface="Times New Roman" panose="02020603050405020304" pitchFamily="18" charset="0"/>
                          </a:rPr>
                          <m:t>𝒆𝒎</m:t>
                        </m:r>
                      </m:sub>
                    </m:sSub>
                    <m:r>
                      <a:rPr lang="en-US" sz="1800" b="1" i="1" kern="100">
                        <a:effectLst/>
                        <a:latin typeface="Cambria Math" panose="02040503050406030204" pitchFamily="18" charset="0"/>
                        <a:ea typeface="Aptos"/>
                        <a:cs typeface="Times New Roman" panose="02020603050405020304" pitchFamily="18" charset="0"/>
                      </a:rPr>
                      <m:t> =</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𝑵</m:t>
                            </m:r>
                          </m:e>
                          <m: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𝒂𝒓𝒓𝒊𝒗𝒆</m:t>
                            </m:r>
                          </m:sub>
                        </m:sSub>
                      </m:num>
                      <m:den>
                        <m:sSub>
                          <m:sSub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𝜼</m:t>
                            </m:r>
                          </m:e>
                          <m: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𝒄𝒐𝒍𝒍</m:t>
                            </m:r>
                          </m:sub>
                        </m:s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𝜼</m:t>
                            </m:r>
                          </m:e>
                          <m: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𝒐𝒑𝒕</m:t>
                            </m:r>
                          </m:sub>
                        </m:sSub>
                      </m:den>
                    </m:f>
                  </m:oMath>
                </a14:m>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US" sz="1800" kern="100" dirty="0">
                  <a:effectLst/>
                  <a:latin typeface="Aptos"/>
                  <a:ea typeface="Aptos"/>
                  <a:cs typeface="Times New Roman" panose="02020603050405020304" pitchFamily="18" charset="0"/>
                </a:endParaRPr>
              </a:p>
              <a:p>
                <a:pPr marL="0" marR="0" algn="just">
                  <a:lnSpc>
                    <a:spcPct val="115000"/>
                  </a:lnSpc>
                  <a:spcBef>
                    <a:spcPts val="0"/>
                  </a:spcBef>
                  <a:spcAft>
                    <a:spcPts val="800"/>
                  </a:spcAft>
                </a:pPr>
                <a14:m>
                  <m:oMath xmlns:m="http://schemas.openxmlformats.org/officeDocument/2006/math">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𝑐𝑜𝑙𝑙</m:t>
                        </m:r>
                      </m:sub>
                    </m:sSub>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is the light collection efficiency of the objective (</a:t>
                </a: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Eq. 3</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algn="just">
                  <a:lnSpc>
                    <a:spcPct val="115000"/>
                  </a:lnSpc>
                  <a:spcBef>
                    <a:spcPts val="0"/>
                  </a:spcBef>
                  <a:spcAft>
                    <a:spcPts val="800"/>
                  </a:spcAft>
                </a:pPr>
                <a14:m>
                  <m:oMath xmlns:m="http://schemas.openxmlformats.org/officeDocument/2006/math">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𝑜𝑝𝑡</m:t>
                        </m:r>
                      </m:sub>
                    </m:sSub>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is the optical transmission efficiency of the system.</a:t>
                </a:r>
                <a:endParaRPr lang="en-US" sz="1800" kern="100" dirty="0">
                  <a:effectLst/>
                  <a:latin typeface="Aptos"/>
                  <a:ea typeface="Aptos"/>
                  <a:cs typeface="Times New Roman" panose="02020603050405020304" pitchFamily="18" charset="0"/>
                </a:endParaRPr>
              </a:p>
              <a:p>
                <a:pPr marL="0" marR="0" algn="r">
                  <a:lnSpc>
                    <a:spcPct val="115000"/>
                  </a:lnSpc>
                  <a:spcBef>
                    <a:spcPts val="0"/>
                  </a:spcBef>
                  <a:spcAft>
                    <a:spcPts val="800"/>
                  </a:spcAft>
                </a:pPr>
                <a14:m>
                  <m:oMath xmlns:m="http://schemas.openxmlformats.org/officeDocument/2006/math">
                    <m:sSub>
                      <m:sSub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𝜼</m:t>
                        </m:r>
                      </m:e>
                      <m: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𝒄𝒐𝒍𝒍</m:t>
                        </m:r>
                      </m:sub>
                    </m:sSub>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𝐜𝐨𝐬</m:t>
                        </m:r>
                        <m:r>
                          <a:rPr lang="en-US" sz="1800" b="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𝜽</m:t>
                        </m:r>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1800" b="1" i="1" kern="100">
                            <a:effectLst/>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(3)</a:t>
                </a:r>
                <a:endParaRPr lang="en-US" sz="1800" kern="100" dirty="0">
                  <a:effectLst/>
                  <a:latin typeface="Aptos"/>
                  <a:ea typeface="Aptos"/>
                  <a:cs typeface="Times New Roman" panose="02020603050405020304" pitchFamily="18" charset="0"/>
                </a:endParaRPr>
              </a:p>
              <a:p>
                <a:pPr marL="0" marR="0" algn="just">
                  <a:lnSpc>
                    <a:spcPct val="115000"/>
                  </a:lnSpc>
                  <a:spcBef>
                    <a:spcPts val="0"/>
                  </a:spcBef>
                  <a:spcAft>
                    <a:spcPts val="800"/>
                  </a:spcAft>
                </a:pP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is the half-angle of the cone of light that the objective can collect. </a:t>
                </a:r>
              </a:p>
              <a:p>
                <a:pPr marL="0" marR="0" algn="just">
                  <a:lnSpc>
                    <a:spcPct val="115000"/>
                  </a:lnSpc>
                  <a:spcBef>
                    <a:spcPts val="0"/>
                  </a:spcBef>
                  <a:spcAft>
                    <a:spcPts val="800"/>
                  </a:spcAft>
                </a:pPr>
                <a:endParaRPr lang="en-US"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15000"/>
                  </a:lnSpc>
                  <a:spcBef>
                    <a:spcPts val="0"/>
                  </a:spcBef>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This angle depends on the numerical aperture (</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NA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of the objective and the refractive index (</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of the medium between the sample and the objective, and can be expressed as: </a:t>
                </a: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𝑠𝑖𝑛</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p>
                    </m:sSup>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𝑁𝐴</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𝑛</m:t>
                            </m:r>
                          </m:den>
                        </m:f>
                      </m:e>
                    </m:d>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a:ea typeface="Aptos"/>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AC9E7E58-1269-4855-BE81-63BB61209332}"/>
                  </a:ext>
                </a:extLst>
              </p:cNvPr>
              <p:cNvSpPr txBox="1">
                <a:spLocks noRot="1" noChangeAspect="1" noMove="1" noResize="1" noEditPoints="1" noAdjustHandles="1" noChangeArrowheads="1" noChangeShapeType="1" noTextEdit="1"/>
              </p:cNvSpPr>
              <p:nvPr/>
            </p:nvSpPr>
            <p:spPr>
              <a:xfrm>
                <a:off x="1979720" y="2371427"/>
                <a:ext cx="7117671" cy="4115166"/>
              </a:xfrm>
              <a:prstGeom prst="rect">
                <a:avLst/>
              </a:prstGeom>
              <a:blipFill>
                <a:blip r:embed="rId2"/>
                <a:stretch>
                  <a:fillRect l="-771" r="-771"/>
                </a:stretch>
              </a:blipFill>
            </p:spPr>
            <p:txBody>
              <a:bodyPr/>
              <a:lstStyle/>
              <a:p>
                <a:r>
                  <a:rPr lang="en-US">
                    <a:noFill/>
                  </a:rPr>
                  <a:t> </a:t>
                </a:r>
              </a:p>
            </p:txBody>
          </p:sp>
        </mc:Fallback>
      </mc:AlternateContent>
    </p:spTree>
    <p:extLst>
      <p:ext uri="{BB962C8B-B14F-4D97-AF65-F5344CB8AC3E}">
        <p14:creationId xmlns:p14="http://schemas.microsoft.com/office/powerpoint/2010/main" val="206798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3FC7-885F-81AA-A548-290476F3E046}"/>
              </a:ext>
            </a:extLst>
          </p:cNvPr>
          <p:cNvSpPr>
            <a:spLocks noGrp="1"/>
          </p:cNvSpPr>
          <p:nvPr>
            <p:ph type="title"/>
          </p:nvPr>
        </p:nvSpPr>
        <p:spPr>
          <a:xfrm>
            <a:off x="838200" y="365125"/>
            <a:ext cx="11270942" cy="1325563"/>
          </a:xfrm>
        </p:spPr>
        <p:txBody>
          <a:bodyPr/>
          <a:lstStyle/>
          <a:p>
            <a:r>
              <a:rPr lang="en-US" dirty="0"/>
              <a:t>Demo</a:t>
            </a:r>
          </a:p>
        </p:txBody>
      </p:sp>
      <p:sp>
        <p:nvSpPr>
          <p:cNvPr id="25" name="TextBox 24">
            <a:extLst>
              <a:ext uri="{FF2B5EF4-FFF2-40B4-BE49-F238E27FC236}">
                <a16:creationId xmlns:a16="http://schemas.microsoft.com/office/drawing/2014/main" id="{D79E332B-02D2-4B66-9DE4-8EB55F46421A}"/>
              </a:ext>
            </a:extLst>
          </p:cNvPr>
          <p:cNvSpPr txBox="1"/>
          <p:nvPr/>
        </p:nvSpPr>
        <p:spPr>
          <a:xfrm>
            <a:off x="4755530" y="3206061"/>
            <a:ext cx="3310466" cy="523220"/>
          </a:xfrm>
          <a:prstGeom prst="rect">
            <a:avLst/>
          </a:prstGeom>
          <a:noFill/>
        </p:spPr>
        <p:txBody>
          <a:bodyPr wrap="square" rtlCol="0">
            <a:spAutoFit/>
          </a:bodyPr>
          <a:lstStyle/>
          <a:p>
            <a:pPr algn="ctr"/>
            <a:r>
              <a:rPr lang="en-US" sz="1400" dirty="0"/>
              <a:t>Performed on SF8(D4)</a:t>
            </a:r>
            <a:r>
              <a:rPr lang="en-US" sz="1400" baseline="-25000" dirty="0"/>
              <a:t>2</a:t>
            </a:r>
            <a:r>
              <a:rPr lang="en-US" sz="1400" dirty="0"/>
              <a:t> and 140 W/cm</a:t>
            </a:r>
            <a:r>
              <a:rPr lang="en-US" sz="1400" baseline="30000" dirty="0"/>
              <a:t>2</a:t>
            </a:r>
            <a:r>
              <a:rPr lang="en-US" sz="1400" dirty="0"/>
              <a:t> illumination</a:t>
            </a:r>
          </a:p>
        </p:txBody>
      </p:sp>
    </p:spTree>
    <p:extLst>
      <p:ext uri="{BB962C8B-B14F-4D97-AF65-F5344CB8AC3E}">
        <p14:creationId xmlns:p14="http://schemas.microsoft.com/office/powerpoint/2010/main" val="3486712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6688</TotalTime>
  <Words>675</Words>
  <Application>Microsoft Office PowerPoint</Application>
  <PresentationFormat>Widescreen</PresentationFormat>
  <Paragraphs>92</Paragraphs>
  <Slides>14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Alegreya</vt:lpstr>
      <vt:lpstr>Aptos</vt:lpstr>
      <vt:lpstr>Arial</vt:lpstr>
      <vt:lpstr>Calibri</vt:lpstr>
      <vt:lpstr>Calibri Light</vt:lpstr>
      <vt:lpstr>Cambria Math</vt:lpstr>
      <vt:lpstr>Times New Roman</vt:lpstr>
      <vt:lpstr>Office Theme</vt:lpstr>
      <vt:lpstr>Blinking-Based Multiplexing Imaging Using Squaraine Dyes</vt:lpstr>
      <vt:lpstr>Introduction</vt:lpstr>
      <vt:lpstr>Introduction to Dyes</vt:lpstr>
      <vt:lpstr>Experimental Setup with Sample Preparation</vt:lpstr>
      <vt:lpstr>Data Processing - Denoising</vt:lpstr>
      <vt:lpstr>Data Processing – Particles Tracking</vt:lpstr>
      <vt:lpstr>Received Photons</vt:lpstr>
      <vt:lpstr>Emitted Photons</vt:lpstr>
      <vt:lpstr>Demo</vt:lpstr>
      <vt:lpstr>Current results – Dyes Characteristics</vt:lpstr>
      <vt:lpstr>Current results – BBM Proof</vt:lpstr>
      <vt:lpstr>Future – Better blinking characterization</vt:lpstr>
      <vt:lpstr>Future – Cell Imaging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Kirill Kniazev</dc:creator>
  <cp:lastModifiedBy>Kirill Kniazev</cp:lastModifiedBy>
  <cp:revision>31</cp:revision>
  <dcterms:created xsi:type="dcterms:W3CDTF">2024-08-26T02:59:12Z</dcterms:created>
  <dcterms:modified xsi:type="dcterms:W3CDTF">2024-09-10T18:39:23Z</dcterms:modified>
</cp:coreProperties>
</file>